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65" r:id="rId2"/>
    <p:sldId id="285" r:id="rId3"/>
    <p:sldId id="275" r:id="rId4"/>
    <p:sldId id="266" r:id="rId5"/>
    <p:sldId id="286" r:id="rId6"/>
    <p:sldId id="287" r:id="rId7"/>
    <p:sldId id="278" r:id="rId8"/>
    <p:sldId id="291" r:id="rId9"/>
    <p:sldId id="281" r:id="rId10"/>
    <p:sldId id="292" r:id="rId11"/>
    <p:sldId id="283" r:id="rId12"/>
    <p:sldId id="293" r:id="rId13"/>
    <p:sldId id="284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DEBE8"/>
    <a:srgbClr val="CFDBF0"/>
    <a:srgbClr val="FCE6E3"/>
    <a:srgbClr val="FAD6D1"/>
    <a:srgbClr val="FF6565"/>
    <a:srgbClr val="E2CACC"/>
    <a:srgbClr val="A71906"/>
    <a:srgbClr val="FFFFFF"/>
    <a:srgbClr val="04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9" autoAdjust="0"/>
    <p:restoredTop sz="94660"/>
  </p:normalViewPr>
  <p:slideViewPr>
    <p:cSldViewPr snapToGrid="0">
      <p:cViewPr varScale="1">
        <p:scale>
          <a:sx n="63" d="100"/>
          <a:sy n="63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- 标题字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07D393-258E-43A8-ACDF-AC5764EC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1C7A70-1EC8-493E-9A5F-296FE46A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68758-1A65-4114-AAD6-6FEA6646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思源黑体 CN Light" panose="02010600030101010101" charset="-122"/>
                <a:ea typeface="思源黑体 CN Light" panose="02010600030101010101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F5F3DF0-6F1F-4C89-B501-CD0E3BF3D9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055" y="295787"/>
            <a:ext cx="1985962" cy="2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5" userDrawn="1">
          <p15:clr>
            <a:srgbClr val="FBAE40"/>
          </p15:clr>
        </p15:guide>
        <p15:guide id="4" orient="horz" pos="13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713"/>
            <a:ext cx="12191996" cy="685457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46251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D597A-037F-4033-8189-DF4E28B1C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DF5F85D-566D-4EC9-9598-D06223C38F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C0B616-9B2D-4B29-B72B-F606D19E0656}"/>
              </a:ext>
            </a:extLst>
          </p:cNvPr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D5AEA0EF-1D82-4874-A656-D6B86299C6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6E305C8B-71DE-48D1-9047-41C752678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F6084BB5-00D0-49C7-A0C8-2A2ED166F2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>
            <a:extLst>
              <a:ext uri="{FF2B5EF4-FFF2-40B4-BE49-F238E27FC236}">
                <a16:creationId xmlns:a16="http://schemas.microsoft.com/office/drawing/2014/main" id="{8B822E4B-3800-4392-99BA-8F6DBF799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25C7B6C4-EB57-4F67-ABD6-B462E9A0A5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D19219B4-7C6D-4D48-93FD-73B0EA93A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57DCB652-F2A8-45C2-91C8-499AE2B579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29856DBB-0ABF-4603-9450-39DFCB0095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803B21CF-D5C0-433E-86BC-AFAA7DCBD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>
            <a:extLst>
              <a:ext uri="{FF2B5EF4-FFF2-40B4-BE49-F238E27FC236}">
                <a16:creationId xmlns:a16="http://schemas.microsoft.com/office/drawing/2014/main" id="{7101A1D0-32FE-4081-B3C2-2AAB57CE5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58" name="文本占位符 46">
            <a:extLst>
              <a:ext uri="{FF2B5EF4-FFF2-40B4-BE49-F238E27FC236}">
                <a16:creationId xmlns:a16="http://schemas.microsoft.com/office/drawing/2014/main" id="{83D07A13-9B4F-4A82-B30E-F24E08F415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59" name="文本占位符 10">
            <a:extLst>
              <a:ext uri="{FF2B5EF4-FFF2-40B4-BE49-F238E27FC236}">
                <a16:creationId xmlns:a16="http://schemas.microsoft.com/office/drawing/2014/main" id="{4EB42DC2-4EC7-4C09-BD2F-B4CC5E1EA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>
            <a:extLst>
              <a:ext uri="{FF2B5EF4-FFF2-40B4-BE49-F238E27FC236}">
                <a16:creationId xmlns:a16="http://schemas.microsoft.com/office/drawing/2014/main" id="{632C2052-9DC6-4235-8904-FC660F779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1" name="文本占位符 46">
            <a:extLst>
              <a:ext uri="{FF2B5EF4-FFF2-40B4-BE49-F238E27FC236}">
                <a16:creationId xmlns:a16="http://schemas.microsoft.com/office/drawing/2014/main" id="{EEF76EBF-8EA1-483D-B73A-1D3A6BA11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7658F1B-60A7-493F-8476-F9E7C08557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Calibri" panose="020F0502020204030204" pitchFamily="34" charset="0"/>
                <a:ea typeface="思源黑体 CN Bold" panose="02010600030101010101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>
            <a:extLst>
              <a:ext uri="{FF2B5EF4-FFF2-40B4-BE49-F238E27FC236}">
                <a16:creationId xmlns:a16="http://schemas.microsoft.com/office/drawing/2014/main" id="{7F5691CA-C803-49F3-B496-DD3138E07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4" name="文本占位符 46">
            <a:extLst>
              <a:ext uri="{FF2B5EF4-FFF2-40B4-BE49-F238E27FC236}">
                <a16:creationId xmlns:a16="http://schemas.microsoft.com/office/drawing/2014/main" id="{346F86DC-75A8-40E5-9943-3A6B9AFEB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0744C3-E406-467B-BAE1-0661359A9184}"/>
              </a:ext>
            </a:extLst>
          </p:cNvPr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365450E-F3E5-4D94-975D-73B8D0B857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1" y="6195089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E637389-72FF-4292-BB23-F88438A24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886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52DE89-3A5F-494C-847B-3D4F738C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16445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272E5-3321-4DA5-81FC-33B60DA55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209426"/>
            <a:ext cx="11498029" cy="5276433"/>
          </a:xfrm>
        </p:spPr>
        <p:txBody>
          <a:bodyPr lIns="0" tIns="0" rIns="0" bIns="0"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851F913-9684-4676-8166-D2DCCA28BC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4941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200">
                <a:solidFill>
                  <a:srgbClr val="9F1F2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1E916-64ED-4F62-BEC0-B0D788772475}"/>
              </a:ext>
            </a:extLst>
          </p:cNvPr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83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E637389-72FF-4292-BB23-F88438A24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886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52DE89-3A5F-494C-847B-3D4F738C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16445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851F913-9684-4676-8166-D2DCCA28BC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4941" y="108155"/>
            <a:ext cx="2105025" cy="247650"/>
          </a:xfrm>
        </p:spPr>
        <p:txBody>
          <a:bodyPr lIns="0" tIns="0" rIns="0" bIns="0">
            <a:noAutofit/>
          </a:bodyPr>
          <a:lstStyle>
            <a:lvl1pPr algn="r">
              <a:buNone/>
              <a:defRPr sz="1200">
                <a:solidFill>
                  <a:srgbClr val="9F1F2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1E916-64ED-4F62-BEC0-B0D788772475}"/>
              </a:ext>
            </a:extLst>
          </p:cNvPr>
          <p:cNvSpPr/>
          <p:nvPr userDrawn="1"/>
        </p:nvSpPr>
        <p:spPr>
          <a:xfrm>
            <a:off x="11821878" y="0"/>
            <a:ext cx="45719" cy="108155"/>
          </a:xfrm>
          <a:prstGeom prst="rect">
            <a:avLst/>
          </a:prstGeom>
          <a:solidFill>
            <a:srgbClr val="04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76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左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E637389-72FF-4292-BB23-F88438A24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27800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5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B6C0A38-1477-4A0F-ABC4-F55AD0270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904875"/>
            <a:ext cx="11572874" cy="56975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65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468101" cy="443198"/>
          </a:xfrm>
        </p:spPr>
        <p:txBody>
          <a:bodyPr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0905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C741B-475B-4CF7-8BEE-0B0E4353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57AB-B37C-484B-B0A0-C269838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B6E65-6BC9-4F3D-ACA3-8FBB88B40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8C8C7-18E4-42F2-90F6-925FB16F16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40521"/>
            <a:ext cx="1852614" cy="4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2511F3-48A6-4CC9-95CE-A73CAA1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79690"/>
            <a:ext cx="11572875" cy="823912"/>
          </a:xfrm>
          <a:prstGeom prst="rect">
            <a:avLst/>
          </a:prstGeom>
        </p:spPr>
        <p:txBody>
          <a:bodyPr anchor="ctr"/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49F791-FA01-4C25-81CE-D81D4367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49" y="1516630"/>
            <a:ext cx="11572875" cy="470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C7C26-F0BB-40E3-B701-3DEA9148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74F46-546F-472E-9C7E-7D3B6AC5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2C2E25F-0C54-4521-BC38-44B37FDCC07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8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7" r:id="rId3"/>
    <p:sldLayoutId id="2147483690" r:id="rId4"/>
    <p:sldLayoutId id="2147483691" r:id="rId5"/>
    <p:sldLayoutId id="2147483683" r:id="rId6"/>
    <p:sldLayoutId id="2147483682" r:id="rId7"/>
    <p:sldLayoutId id="2147483688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000" b="1" kern="1200" dirty="0">
          <a:solidFill>
            <a:srgbClr val="043E6F"/>
          </a:solidFill>
          <a:latin typeface="思源黑体 CN Bold" panose="02010600030101010101" charset="-122"/>
          <a:ea typeface="思源黑体 CN Bold" panose="0201060003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rgbClr val="474646"/>
          </a:solidFill>
          <a:latin typeface="思源黑体 CN Normal" panose="02010600030101010101" charset="-122"/>
          <a:ea typeface="思源黑体 CN Normal" panose="0201060003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74646"/>
          </a:solidFill>
          <a:latin typeface="思源黑体 CN Normal" panose="02010600030101010101" charset="-122"/>
          <a:ea typeface="思源黑体 CN Normal" panose="0201060003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74646"/>
          </a:solidFill>
          <a:latin typeface="思源黑体 CN Normal" panose="02010600030101010101" charset="-122"/>
          <a:ea typeface="思源黑体 CN Normal" panose="0201060003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思源黑体 CN Normal" panose="02010600030101010101" charset="-122"/>
          <a:ea typeface="思源黑体 CN Normal" panose="0201060003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646"/>
          </a:solidFill>
          <a:latin typeface="思源黑体 CN Normal" panose="02010600030101010101" charset="-122"/>
          <a:ea typeface="思源黑体 CN Normal" panose="0201060003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19.jpg"/><Relationship Id="rId4" Type="http://schemas.openxmlformats.org/officeDocument/2006/relationships/image" Target="../media/image15.png"/><Relationship Id="rId9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tags" Target="../tags/tag1.xml"/><Relationship Id="rId16" Type="http://schemas.openxmlformats.org/officeDocument/2006/relationships/image" Target="../media/image37.jpe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7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52.png"/><Relationship Id="rId11" Type="http://schemas.microsoft.com/office/2007/relationships/hdphoto" Target="../media/hdphoto6.wdp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5.wdp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6F598-5130-4FC7-BEE1-1256B83D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69" y="2514904"/>
            <a:ext cx="6648813" cy="1218795"/>
          </a:xfrm>
        </p:spPr>
        <p:txBody>
          <a:bodyPr/>
          <a:lstStyle/>
          <a:p>
            <a:r>
              <a:rPr lang="en-US" altLang="zh-CN" sz="4400" dirty="0"/>
              <a:t>PCB</a:t>
            </a:r>
            <a:r>
              <a:rPr lang="zh-CN" altLang="en-US" sz="4400" dirty="0"/>
              <a:t>行业</a:t>
            </a:r>
            <a:r>
              <a:rPr lang="en-US" altLang="zh-CN" sz="4400" dirty="0"/>
              <a:t>OCR</a:t>
            </a:r>
            <a:r>
              <a:rPr lang="zh-CN" altLang="en-US" sz="4400" dirty="0"/>
              <a:t>解决方案</a:t>
            </a:r>
          </a:p>
        </p:txBody>
      </p:sp>
    </p:spTree>
    <p:extLst>
      <p:ext uri="{BB962C8B-B14F-4D97-AF65-F5344CB8AC3E}">
        <p14:creationId xmlns:p14="http://schemas.microsoft.com/office/powerpoint/2010/main" val="365869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01D74674-EDEB-4C6F-AF12-EABC426068C4}"/>
              </a:ext>
            </a:extLst>
          </p:cNvPr>
          <p:cNvSpPr/>
          <p:nvPr/>
        </p:nvSpPr>
        <p:spPr>
          <a:xfrm flipV="1">
            <a:off x="9408633" y="5333589"/>
            <a:ext cx="2656888" cy="981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975E62D-9FF9-493F-A5CE-61E35C435E6C}"/>
              </a:ext>
            </a:extLst>
          </p:cNvPr>
          <p:cNvSpPr/>
          <p:nvPr/>
        </p:nvSpPr>
        <p:spPr>
          <a:xfrm>
            <a:off x="226351" y="4924527"/>
            <a:ext cx="1986628" cy="28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DE05F33-D26C-4DE6-B744-59A09C3695B2}"/>
              </a:ext>
            </a:extLst>
          </p:cNvPr>
          <p:cNvSpPr/>
          <p:nvPr/>
        </p:nvSpPr>
        <p:spPr>
          <a:xfrm flipV="1">
            <a:off x="8711884" y="3124997"/>
            <a:ext cx="1856355" cy="5478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5777BE4-F7C6-45C8-A1A5-B805A2DB4643}"/>
              </a:ext>
            </a:extLst>
          </p:cNvPr>
          <p:cNvSpPr/>
          <p:nvPr/>
        </p:nvSpPr>
        <p:spPr>
          <a:xfrm>
            <a:off x="6802035" y="5432665"/>
            <a:ext cx="2297479" cy="513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36E15F6-46BC-4698-B3D6-D20D16195A2F}"/>
              </a:ext>
            </a:extLst>
          </p:cNvPr>
          <p:cNvSpPr/>
          <p:nvPr/>
        </p:nvSpPr>
        <p:spPr>
          <a:xfrm>
            <a:off x="2317576" y="6450643"/>
            <a:ext cx="2837832" cy="28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3378F7E-5A5F-403E-A285-09ABF504E33E}"/>
              </a:ext>
            </a:extLst>
          </p:cNvPr>
          <p:cNvSpPr/>
          <p:nvPr/>
        </p:nvSpPr>
        <p:spPr>
          <a:xfrm>
            <a:off x="4352243" y="3555177"/>
            <a:ext cx="2167571" cy="709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4" name="矩形: 圆角 101">
            <a:extLst>
              <a:ext uri="{FF2B5EF4-FFF2-40B4-BE49-F238E27FC236}">
                <a16:creationId xmlns:a16="http://schemas.microsoft.com/office/drawing/2014/main" id="{674100E8-C5BC-4B49-B147-7B22DF8B978B}"/>
              </a:ext>
            </a:extLst>
          </p:cNvPr>
          <p:cNvSpPr/>
          <p:nvPr/>
        </p:nvSpPr>
        <p:spPr>
          <a:xfrm>
            <a:off x="175618" y="3303709"/>
            <a:ext cx="2326933" cy="1583368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100" dirty="0">
              <a:latin typeface="+mj-ea"/>
              <a:ea typeface="+mj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B9B0D14-9D5E-4829-B71B-C843634FB666}"/>
              </a:ext>
            </a:extLst>
          </p:cNvPr>
          <p:cNvSpPr/>
          <p:nvPr/>
        </p:nvSpPr>
        <p:spPr>
          <a:xfrm>
            <a:off x="234576" y="1609143"/>
            <a:ext cx="2270345" cy="161045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2CEECE-E190-4D60-A753-6AB0B2DE7985}"/>
              </a:ext>
            </a:extLst>
          </p:cNvPr>
          <p:cNvGrpSpPr/>
          <p:nvPr/>
        </p:nvGrpSpPr>
        <p:grpSpPr>
          <a:xfrm>
            <a:off x="175618" y="1590848"/>
            <a:ext cx="2422760" cy="1564442"/>
            <a:chOff x="800789" y="1381509"/>
            <a:chExt cx="4913269" cy="310388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C91291-353B-4150-BE8A-F52590DE4303}"/>
                </a:ext>
              </a:extLst>
            </p:cNvPr>
            <p:cNvSpPr/>
            <p:nvPr/>
          </p:nvSpPr>
          <p:spPr>
            <a:xfrm>
              <a:off x="1934283" y="2118685"/>
              <a:ext cx="2075728" cy="98286"/>
            </a:xfrm>
            <a:prstGeom prst="rect">
              <a:avLst/>
            </a:pr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2425881-13D0-40CD-9A0C-FE1A68057C39}"/>
                </a:ext>
              </a:extLst>
            </p:cNvPr>
            <p:cNvGrpSpPr/>
            <p:nvPr/>
          </p:nvGrpSpPr>
          <p:grpSpPr>
            <a:xfrm>
              <a:off x="2238652" y="1850883"/>
              <a:ext cx="410633" cy="586785"/>
              <a:chOff x="7543926" y="2171248"/>
              <a:chExt cx="410633" cy="586785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BD3A6D5F-FBF6-4617-8F8B-B61BD4369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638966" y="2567221"/>
                <a:ext cx="208335" cy="190812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745BFFC0-65EC-4B1B-A8CC-2D7CFCA7E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926" y="2171248"/>
                <a:ext cx="410633" cy="410633"/>
              </a:xfrm>
              <a:prstGeom prst="rect">
                <a:avLst/>
              </a:prstGeom>
            </p:spPr>
          </p:pic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25E167F-0B55-4D70-AD34-F3507F1F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045" y="3494098"/>
              <a:ext cx="539406" cy="244531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7A1CE72-315E-4332-B806-CF6EEFF76F74}"/>
                </a:ext>
              </a:extLst>
            </p:cNvPr>
            <p:cNvCxnSpPr>
              <a:cxnSpLocks/>
              <a:stCxn id="38" idx="0"/>
              <a:endCxn id="15" idx="0"/>
            </p:cNvCxnSpPr>
            <p:nvPr/>
          </p:nvCxnSpPr>
          <p:spPr>
            <a:xfrm>
              <a:off x="2437859" y="2437668"/>
              <a:ext cx="25889" cy="105643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Dot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8D14B9A-4151-48E0-822F-0AED1D8D3863}"/>
                </a:ext>
              </a:extLst>
            </p:cNvPr>
            <p:cNvSpPr txBox="1"/>
            <p:nvPr/>
          </p:nvSpPr>
          <p:spPr>
            <a:xfrm>
              <a:off x="3888887" y="1914347"/>
              <a:ext cx="1813441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900" dirty="0" err="1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xy</a:t>
              </a: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运动轴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48A1834-5ABE-4227-9AE5-2736187D034E}"/>
                </a:ext>
              </a:extLst>
            </p:cNvPr>
            <p:cNvSpPr txBox="1"/>
            <p:nvPr/>
          </p:nvSpPr>
          <p:spPr>
            <a:xfrm>
              <a:off x="1820841" y="1381509"/>
              <a:ext cx="1234036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相机</a:t>
              </a:r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773C6E3-C41A-49AF-8955-A15718917398}"/>
                </a:ext>
              </a:extLst>
            </p:cNvPr>
            <p:cNvSpPr txBox="1"/>
            <p:nvPr/>
          </p:nvSpPr>
          <p:spPr>
            <a:xfrm>
              <a:off x="800789" y="3354172"/>
              <a:ext cx="1355752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光源</a:t>
              </a:r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61E5EB2-962C-4920-83B3-696991B2A1EB}"/>
                </a:ext>
              </a:extLst>
            </p:cNvPr>
            <p:cNvSpPr txBox="1"/>
            <p:nvPr/>
          </p:nvSpPr>
          <p:spPr>
            <a:xfrm>
              <a:off x="1217380" y="4007061"/>
              <a:ext cx="679045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产品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C040C5C-DE27-4930-860F-963EA1EA5A39}"/>
                </a:ext>
              </a:extLst>
            </p:cNvPr>
            <p:cNvGrpSpPr/>
            <p:nvPr/>
          </p:nvGrpSpPr>
          <p:grpSpPr>
            <a:xfrm>
              <a:off x="1864455" y="3940963"/>
              <a:ext cx="2215385" cy="517459"/>
              <a:chOff x="1864456" y="4252909"/>
              <a:chExt cx="1171742" cy="72856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7DA7C72-AA88-43B6-87CB-65700E52466D}"/>
                  </a:ext>
                </a:extLst>
              </p:cNvPr>
              <p:cNvSpPr/>
              <p:nvPr/>
            </p:nvSpPr>
            <p:spPr>
              <a:xfrm>
                <a:off x="1864456" y="4331465"/>
                <a:ext cx="1171742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2429327-EAF3-4D33-ABF8-CC86DEAAFF81}"/>
                  </a:ext>
                </a:extLst>
              </p:cNvPr>
              <p:cNvSpPr/>
              <p:nvPr/>
            </p:nvSpPr>
            <p:spPr>
              <a:xfrm flipV="1">
                <a:off x="1932155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6E9B527-46EC-4205-A98D-7CCC7A0D8882}"/>
                  </a:ext>
                </a:extLst>
              </p:cNvPr>
              <p:cNvSpPr/>
              <p:nvPr/>
            </p:nvSpPr>
            <p:spPr>
              <a:xfrm flipV="1">
                <a:off x="2092678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EE4B933-B081-4D41-8AA8-91308BAC8EAF}"/>
                  </a:ext>
                </a:extLst>
              </p:cNvPr>
              <p:cNvSpPr/>
              <p:nvPr/>
            </p:nvSpPr>
            <p:spPr>
              <a:xfrm flipV="1">
                <a:off x="2247064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DF5CC3-EC0C-4299-A04B-D585E8239B72}"/>
                  </a:ext>
                </a:extLst>
              </p:cNvPr>
              <p:cNvSpPr/>
              <p:nvPr/>
            </p:nvSpPr>
            <p:spPr>
              <a:xfrm flipV="1">
                <a:off x="2407587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6AD7C57-55E1-40F9-A23B-A9D4EC0DE742}"/>
                  </a:ext>
                </a:extLst>
              </p:cNvPr>
              <p:cNvSpPr/>
              <p:nvPr/>
            </p:nvSpPr>
            <p:spPr>
              <a:xfrm flipV="1">
                <a:off x="2569965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D946F79-89DE-4DCE-9773-639A0A067412}"/>
                  </a:ext>
                </a:extLst>
              </p:cNvPr>
              <p:cNvSpPr/>
              <p:nvPr/>
            </p:nvSpPr>
            <p:spPr>
              <a:xfrm flipV="1">
                <a:off x="2730488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5BB08FE-34C3-4326-859A-23D51F198997}"/>
                  </a:ext>
                </a:extLst>
              </p:cNvPr>
              <p:cNvSpPr/>
              <p:nvPr/>
            </p:nvSpPr>
            <p:spPr>
              <a:xfrm flipV="1">
                <a:off x="2884874" y="4252909"/>
                <a:ext cx="45719" cy="6500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9FE2E1D-8AAD-4242-A873-EFED338F1BD5}"/>
                </a:ext>
              </a:extLst>
            </p:cNvPr>
            <p:cNvGrpSpPr/>
            <p:nvPr/>
          </p:nvGrpSpPr>
          <p:grpSpPr>
            <a:xfrm>
              <a:off x="3234130" y="1850883"/>
              <a:ext cx="410633" cy="586785"/>
              <a:chOff x="7543926" y="2171248"/>
              <a:chExt cx="410633" cy="586785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8B9A1FE-7AEA-402D-8FB0-62E584CD9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638966" y="2567221"/>
                <a:ext cx="208335" cy="190812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A80728D9-88C3-41BF-AEEC-39A728CDE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926" y="2171248"/>
                <a:ext cx="410633" cy="410633"/>
              </a:xfrm>
              <a:prstGeom prst="rect">
                <a:avLst/>
              </a:prstGeom>
            </p:spPr>
          </p:pic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472AFA3-C141-4B0D-B62C-13C92B71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523" y="3494098"/>
              <a:ext cx="539406" cy="244531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811548A-9D95-4DBF-B419-49B3A378B1B5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433909" y="2429476"/>
              <a:ext cx="25317" cy="106462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Dot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1D71845-798C-4D0D-B26F-42E884D89492}"/>
                </a:ext>
              </a:extLst>
            </p:cNvPr>
            <p:cNvSpPr txBox="1"/>
            <p:nvPr/>
          </p:nvSpPr>
          <p:spPr>
            <a:xfrm>
              <a:off x="2834835" y="1384247"/>
              <a:ext cx="1227165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相机</a:t>
              </a:r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6570841-C494-4C1C-8CCD-C4535D0DD43F}"/>
                </a:ext>
              </a:extLst>
            </p:cNvPr>
            <p:cNvSpPr txBox="1"/>
            <p:nvPr/>
          </p:nvSpPr>
          <p:spPr>
            <a:xfrm>
              <a:off x="4053971" y="3343277"/>
              <a:ext cx="1660087" cy="478331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光源</a:t>
              </a:r>
              <a:r>
                <a:rPr lang="en-US" altLang="zh-CN" sz="9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D5506F01-BA8E-4484-B835-03AE530ADA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56" t="10141"/>
          <a:stretch/>
        </p:blipFill>
        <p:spPr>
          <a:xfrm>
            <a:off x="2326640" y="4974191"/>
            <a:ext cx="2837832" cy="146337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5DCC09B-86E1-4E58-9D6F-6962B5DA8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963" y="1756124"/>
            <a:ext cx="2152851" cy="179905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72F1E29-9724-4691-8E4C-FA729AEB3D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290"/>
          <a:stretch/>
        </p:blipFill>
        <p:spPr>
          <a:xfrm>
            <a:off x="6839727" y="3777158"/>
            <a:ext cx="2222097" cy="1511744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8EF7120-910F-4E7F-BAC4-EC4E4454BFF1}"/>
              </a:ext>
            </a:extLst>
          </p:cNvPr>
          <p:cNvSpPr txBox="1"/>
          <p:nvPr/>
        </p:nvSpPr>
        <p:spPr>
          <a:xfrm>
            <a:off x="8649119" y="3094676"/>
            <a:ext cx="1950702" cy="55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OCR</a:t>
            </a: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算法，把数据提取出来。字符识别准确率达到</a:t>
            </a:r>
            <a:r>
              <a: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99%</a:t>
            </a: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</a:t>
            </a:r>
          </a:p>
        </p:txBody>
      </p:sp>
      <p:cxnSp>
        <p:nvCxnSpPr>
          <p:cNvPr id="42" name="连接符: 肘形 19">
            <a:extLst>
              <a:ext uri="{FF2B5EF4-FFF2-40B4-BE49-F238E27FC236}">
                <a16:creationId xmlns:a16="http://schemas.microsoft.com/office/drawing/2014/main" id="{0B2F55C0-8AFE-4BFE-9522-778D35A3A7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6" y="3060060"/>
            <a:ext cx="3333558" cy="46563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顶角 50">
            <a:extLst>
              <a:ext uri="{FF2B5EF4-FFF2-40B4-BE49-F238E27FC236}">
                <a16:creationId xmlns:a16="http://schemas.microsoft.com/office/drawing/2014/main" id="{F984237F-FF22-4AC2-861B-12EE1A015426}"/>
              </a:ext>
            </a:extLst>
          </p:cNvPr>
          <p:cNvSpPr/>
          <p:nvPr/>
        </p:nvSpPr>
        <p:spPr>
          <a:xfrm>
            <a:off x="509960" y="1236676"/>
            <a:ext cx="1802433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目标图片获取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3C00A2C-842B-4DDA-A16D-F3EF983BB239}"/>
              </a:ext>
            </a:extLst>
          </p:cNvPr>
          <p:cNvSpPr txBox="1"/>
          <p:nvPr/>
        </p:nvSpPr>
        <p:spPr>
          <a:xfrm>
            <a:off x="6802035" y="5402342"/>
            <a:ext cx="2372859" cy="57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根据场景，需要使用深度学习算法。完成对复杂背景的字符识别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8302BD8-D5A8-431E-B865-0EB0D0B4751E}"/>
              </a:ext>
            </a:extLst>
          </p:cNvPr>
          <p:cNvSpPr/>
          <p:nvPr/>
        </p:nvSpPr>
        <p:spPr>
          <a:xfrm>
            <a:off x="304172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5" name="图片 97">
            <a:extLst>
              <a:ext uri="{FF2B5EF4-FFF2-40B4-BE49-F238E27FC236}">
                <a16:creationId xmlns:a16="http://schemas.microsoft.com/office/drawing/2014/main" id="{B57E30FA-CECE-475A-8B34-268DDD9FC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76" y="3346504"/>
            <a:ext cx="1009135" cy="698517"/>
          </a:xfrm>
          <a:prstGeom prst="rect">
            <a:avLst/>
          </a:prstGeom>
        </p:spPr>
      </p:pic>
      <p:pic>
        <p:nvPicPr>
          <p:cNvPr id="56" name="图片 98">
            <a:extLst>
              <a:ext uri="{FF2B5EF4-FFF2-40B4-BE49-F238E27FC236}">
                <a16:creationId xmlns:a16="http://schemas.microsoft.com/office/drawing/2014/main" id="{282178A6-5453-4489-8F81-9A92C47CA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778" y="3390823"/>
            <a:ext cx="1055431" cy="670969"/>
          </a:xfrm>
          <a:prstGeom prst="rect">
            <a:avLst/>
          </a:prstGeom>
        </p:spPr>
      </p:pic>
      <p:pic>
        <p:nvPicPr>
          <p:cNvPr id="57" name="图片 99">
            <a:extLst>
              <a:ext uri="{FF2B5EF4-FFF2-40B4-BE49-F238E27FC236}">
                <a16:creationId xmlns:a16="http://schemas.microsoft.com/office/drawing/2014/main" id="{F12A0599-9C47-4F3C-AF7D-AFD03A8CE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122"/>
          <a:stretch/>
        </p:blipFill>
        <p:spPr>
          <a:xfrm>
            <a:off x="238200" y="4095393"/>
            <a:ext cx="1005511" cy="696396"/>
          </a:xfrm>
          <a:prstGeom prst="rect">
            <a:avLst/>
          </a:prstGeom>
        </p:spPr>
      </p:pic>
      <p:pic>
        <p:nvPicPr>
          <p:cNvPr id="58" name="图片 100">
            <a:extLst>
              <a:ext uri="{FF2B5EF4-FFF2-40B4-BE49-F238E27FC236}">
                <a16:creationId xmlns:a16="http://schemas.microsoft.com/office/drawing/2014/main" id="{53144743-4DAD-4D11-9CE6-EF55225758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373"/>
          <a:stretch/>
        </p:blipFill>
        <p:spPr>
          <a:xfrm>
            <a:off x="1326778" y="4108106"/>
            <a:ext cx="1048892" cy="670969"/>
          </a:xfrm>
          <a:prstGeom prst="rect">
            <a:avLst/>
          </a:prstGeom>
        </p:spPr>
      </p:pic>
      <p:sp>
        <p:nvSpPr>
          <p:cNvPr id="59" name="矩形: 圆顶角 58">
            <a:extLst>
              <a:ext uri="{FF2B5EF4-FFF2-40B4-BE49-F238E27FC236}">
                <a16:creationId xmlns:a16="http://schemas.microsoft.com/office/drawing/2014/main" id="{5733276A-7CF3-4E55-8957-E69FCCC1274E}"/>
              </a:ext>
            </a:extLst>
          </p:cNvPr>
          <p:cNvSpPr/>
          <p:nvPr/>
        </p:nvSpPr>
        <p:spPr>
          <a:xfrm>
            <a:off x="2928506" y="1256183"/>
            <a:ext cx="1418526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数据标注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2150794-4E78-4457-8A6B-56DE2528F97A}"/>
              </a:ext>
            </a:extLst>
          </p:cNvPr>
          <p:cNvSpPr/>
          <p:nvPr/>
        </p:nvSpPr>
        <p:spPr>
          <a:xfrm>
            <a:off x="2615510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矩形: 圆顶角 61">
            <a:extLst>
              <a:ext uri="{FF2B5EF4-FFF2-40B4-BE49-F238E27FC236}">
                <a16:creationId xmlns:a16="http://schemas.microsoft.com/office/drawing/2014/main" id="{8E4AA285-1D12-405C-97D5-BA354E577926}"/>
              </a:ext>
            </a:extLst>
          </p:cNvPr>
          <p:cNvSpPr/>
          <p:nvPr/>
        </p:nvSpPr>
        <p:spPr>
          <a:xfrm>
            <a:off x="7015949" y="1256183"/>
            <a:ext cx="1418526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模型部署</a:t>
            </a:r>
          </a:p>
        </p:txBody>
      </p:sp>
      <p:sp>
        <p:nvSpPr>
          <p:cNvPr id="63" name="矩形: 圆顶角 62">
            <a:extLst>
              <a:ext uri="{FF2B5EF4-FFF2-40B4-BE49-F238E27FC236}">
                <a16:creationId xmlns:a16="http://schemas.microsoft.com/office/drawing/2014/main" id="{5F983598-9D1C-4222-A2CE-A9CC45281A7D}"/>
              </a:ext>
            </a:extLst>
          </p:cNvPr>
          <p:cNvSpPr/>
          <p:nvPr/>
        </p:nvSpPr>
        <p:spPr>
          <a:xfrm>
            <a:off x="8919810" y="1256183"/>
            <a:ext cx="1418526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字符识别</a:t>
            </a:r>
          </a:p>
        </p:txBody>
      </p:sp>
      <p:sp>
        <p:nvSpPr>
          <p:cNvPr id="64" name="矩形: 圆顶角 63">
            <a:extLst>
              <a:ext uri="{FF2B5EF4-FFF2-40B4-BE49-F238E27FC236}">
                <a16:creationId xmlns:a16="http://schemas.microsoft.com/office/drawing/2014/main" id="{81CEE888-929A-4DDC-AF5C-3318DC0ADDBE}"/>
              </a:ext>
            </a:extLst>
          </p:cNvPr>
          <p:cNvSpPr/>
          <p:nvPr/>
        </p:nvSpPr>
        <p:spPr>
          <a:xfrm>
            <a:off x="10779451" y="1256183"/>
            <a:ext cx="1418526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输出结果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3795B13-D72A-408E-9D6F-5F1225BBFB43}"/>
              </a:ext>
            </a:extLst>
          </p:cNvPr>
          <p:cNvSpPr txBox="1"/>
          <p:nvPr/>
        </p:nvSpPr>
        <p:spPr>
          <a:xfrm>
            <a:off x="446056" y="4938374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需要一定的</a:t>
            </a:r>
            <a:r>
              <a: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OK/NG</a:t>
            </a: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图片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EDD169-8A8B-4011-BCEE-96F98466BBC7}"/>
              </a:ext>
            </a:extLst>
          </p:cNvPr>
          <p:cNvSpPr txBox="1"/>
          <p:nvPr/>
        </p:nvSpPr>
        <p:spPr>
          <a:xfrm>
            <a:off x="2499615" y="6464490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建立数据集，对每张图片进行数据标注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04104AA-9F55-41AB-A7DC-AEDD2984579C}"/>
              </a:ext>
            </a:extLst>
          </p:cNvPr>
          <p:cNvSpPr txBox="1"/>
          <p:nvPr/>
        </p:nvSpPr>
        <p:spPr>
          <a:xfrm>
            <a:off x="4313404" y="3514135"/>
            <a:ext cx="2259968" cy="79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对数据集进行多次训练，使准确率、召回率达到样本水平，准确率达到</a:t>
            </a:r>
            <a:r>
              <a: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99%</a:t>
            </a:r>
            <a:endParaRPr lang="zh-CN" altLang="en-US" sz="105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9" name="连接符: 肘形 19">
            <a:extLst>
              <a:ext uri="{FF2B5EF4-FFF2-40B4-BE49-F238E27FC236}">
                <a16:creationId xmlns:a16="http://schemas.microsoft.com/office/drawing/2014/main" id="{26BC2544-2E09-48CB-943D-7227858D6B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42621" y="2525489"/>
            <a:ext cx="2059034" cy="29172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AC6B8740-2493-4001-BF24-D2393CBDA991}"/>
              </a:ext>
            </a:extLst>
          </p:cNvPr>
          <p:cNvSpPr/>
          <p:nvPr/>
        </p:nvSpPr>
        <p:spPr>
          <a:xfrm>
            <a:off x="8630187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D88A627-007F-4CB1-9D05-3BDA52CE0CC4}"/>
              </a:ext>
            </a:extLst>
          </p:cNvPr>
          <p:cNvSpPr/>
          <p:nvPr/>
        </p:nvSpPr>
        <p:spPr>
          <a:xfrm>
            <a:off x="6710908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" name="矩形: 圆顶角 60">
            <a:extLst>
              <a:ext uri="{FF2B5EF4-FFF2-40B4-BE49-F238E27FC236}">
                <a16:creationId xmlns:a16="http://schemas.microsoft.com/office/drawing/2014/main" id="{0F268A20-FC78-49B7-AECC-DDF27217B8A1}"/>
              </a:ext>
            </a:extLst>
          </p:cNvPr>
          <p:cNvSpPr/>
          <p:nvPr/>
        </p:nvSpPr>
        <p:spPr>
          <a:xfrm>
            <a:off x="4897462" y="1256183"/>
            <a:ext cx="1418526" cy="28280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28800" rtlCol="0" anchor="ctr"/>
          <a:lstStyle/>
          <a:p>
            <a:pPr algn="ctr"/>
            <a:r>
              <a:rPr lang="zh-CN" altLang="en-US" sz="1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模型训练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84CF70C-D2CA-4573-8B89-6FB4182B63BE}"/>
              </a:ext>
            </a:extLst>
          </p:cNvPr>
          <p:cNvSpPr/>
          <p:nvPr/>
        </p:nvSpPr>
        <p:spPr>
          <a:xfrm>
            <a:off x="4581474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6C04F456-D0D2-4BA7-8BBB-CD71FF1149D2}"/>
              </a:ext>
            </a:extLst>
          </p:cNvPr>
          <p:cNvSpPr/>
          <p:nvPr/>
        </p:nvSpPr>
        <p:spPr>
          <a:xfrm>
            <a:off x="10492522" y="1256183"/>
            <a:ext cx="257391" cy="25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A301BC5-F7CC-462F-9190-EC95962DD648}"/>
              </a:ext>
            </a:extLst>
          </p:cNvPr>
          <p:cNvSpPr txBox="1"/>
          <p:nvPr/>
        </p:nvSpPr>
        <p:spPr>
          <a:xfrm>
            <a:off x="9462103" y="5426631"/>
            <a:ext cx="2656888" cy="88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）缺陷坐标输出</a:t>
            </a:r>
            <a:endParaRPr lang="en-US" altLang="zh-CN" sz="1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）通过</a:t>
            </a:r>
            <a:r>
              <a:rPr lang="en-US" altLang="zh-CN" sz="11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tcpserve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功能，传输到工控机上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）数据统计并上传</a:t>
            </a:r>
          </a:p>
        </p:txBody>
      </p:sp>
      <p:cxnSp>
        <p:nvCxnSpPr>
          <p:cNvPr id="79" name="连接符: 肘形 19">
            <a:extLst>
              <a:ext uri="{FF2B5EF4-FFF2-40B4-BE49-F238E27FC236}">
                <a16:creationId xmlns:a16="http://schemas.microsoft.com/office/drawing/2014/main" id="{01B4C4FD-A24A-42E1-9AAC-4E7CFCE9B5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34189" y="3065263"/>
            <a:ext cx="3716652" cy="68520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5D9973A-19A3-425C-B43E-2DC488327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3" t="7796" r="38230" b="74234"/>
          <a:stretch/>
        </p:blipFill>
        <p:spPr bwMode="auto">
          <a:xfrm>
            <a:off x="8839815" y="1670348"/>
            <a:ext cx="1611334" cy="6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查看源图像">
            <a:extLst>
              <a:ext uri="{FF2B5EF4-FFF2-40B4-BE49-F238E27FC236}">
                <a16:creationId xmlns:a16="http://schemas.microsoft.com/office/drawing/2014/main" id="{A2E48407-81CA-4901-95BE-D09E50BC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3" t="27759" r="38230" b="54271"/>
          <a:stretch/>
        </p:blipFill>
        <p:spPr bwMode="auto">
          <a:xfrm>
            <a:off x="8839815" y="2418867"/>
            <a:ext cx="1611334" cy="6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A463ACC-5A40-4E6C-A309-B13CDCFB09C6}"/>
              </a:ext>
            </a:extLst>
          </p:cNvPr>
          <p:cNvSpPr/>
          <p:nvPr/>
        </p:nvSpPr>
        <p:spPr>
          <a:xfrm>
            <a:off x="5155408" y="450243"/>
            <a:ext cx="2140610" cy="3445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技术实现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3066B9E-4279-4EA5-8C93-F1949EBAA6D1}"/>
              </a:ext>
            </a:extLst>
          </p:cNvPr>
          <p:cNvSpPr/>
          <p:nvPr/>
        </p:nvSpPr>
        <p:spPr>
          <a:xfrm>
            <a:off x="2307185" y="5226577"/>
            <a:ext cx="1726336" cy="12102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17570D6-38B6-418B-B198-5938E6CE2A50}"/>
              </a:ext>
            </a:extLst>
          </p:cNvPr>
          <p:cNvSpPr/>
          <p:nvPr/>
        </p:nvSpPr>
        <p:spPr>
          <a:xfrm>
            <a:off x="7006252" y="4130271"/>
            <a:ext cx="1448927" cy="8541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3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1A5030F-84DE-4DE5-B722-95FAE53F5E59}"/>
              </a:ext>
            </a:extLst>
          </p:cNvPr>
          <p:cNvSpPr/>
          <p:nvPr/>
        </p:nvSpPr>
        <p:spPr>
          <a:xfrm>
            <a:off x="0" y="4464730"/>
            <a:ext cx="12192000" cy="2393269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chemeClr val="bg1"/>
              </a:gs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66DB7-9ECC-405E-A926-7A68425B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37" y="1358401"/>
            <a:ext cx="5035843" cy="22980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5067B-8328-4563-8076-FC976F522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"/>
          <a:stretch/>
        </p:blipFill>
        <p:spPr>
          <a:xfrm>
            <a:off x="106043" y="4750806"/>
            <a:ext cx="5762535" cy="18079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CE1CAC-A4A2-4C05-A8A6-73AD2F526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50806"/>
            <a:ext cx="5734048" cy="175696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CE79CB3-C8FE-492D-A36D-993A48F34A74}"/>
              </a:ext>
            </a:extLst>
          </p:cNvPr>
          <p:cNvSpPr/>
          <p:nvPr/>
        </p:nvSpPr>
        <p:spPr>
          <a:xfrm>
            <a:off x="515620" y="770670"/>
            <a:ext cx="5580379" cy="344513"/>
          </a:xfrm>
          <a:prstGeom prst="roundRect">
            <a:avLst/>
          </a:prstGeom>
          <a:solidFill>
            <a:srgbClr val="649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基于深度学习的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OCR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B65B9C-B223-44B5-9C38-2F7A5B34E3E6}"/>
              </a:ext>
            </a:extLst>
          </p:cNvPr>
          <p:cNvSpPr txBox="1"/>
          <p:nvPr/>
        </p:nvSpPr>
        <p:spPr>
          <a:xfrm>
            <a:off x="515620" y="1247514"/>
            <a:ext cx="5580379" cy="102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基于深度学习算法的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OCR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功能，在图片光照不均、人工合成及文字背景对比不明显的情形下均有很好的效果。相比于传统文字定位方法，具有更好的鲁棒性及明显的优势。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9DBEEC-5711-4736-99CA-6393136008EA}"/>
              </a:ext>
            </a:extLst>
          </p:cNvPr>
          <p:cNvSpPr txBox="1"/>
          <p:nvPr/>
        </p:nvSpPr>
        <p:spPr>
          <a:xfrm>
            <a:off x="621946" y="2507405"/>
            <a:ext cx="4504055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例如：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字符扭曲、模糊或同种字符形态多样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点状印刷（同一字符不连续）或字符粘连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包装弯曲造成的字符遮挡、褶皱、变形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反光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、打光变化造成的背景干扰</a:t>
            </a:r>
            <a:endParaRPr lang="en-US" altLang="zh-CN" sz="1200" b="0" i="0" dirty="0"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要求仅识别部分字符</a:t>
            </a:r>
            <a:endParaRPr lang="zh-CN" altLang="en-US" sz="12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2DC681-31ED-4AA3-8AC6-76CB03E7D5B7}"/>
              </a:ext>
            </a:extLst>
          </p:cNvPr>
          <p:cNvGrpSpPr/>
          <p:nvPr/>
        </p:nvGrpSpPr>
        <p:grpSpPr>
          <a:xfrm>
            <a:off x="10599096" y="10668"/>
            <a:ext cx="607399" cy="1236846"/>
            <a:chOff x="8355625" y="-11099"/>
            <a:chExt cx="607399" cy="1236846"/>
          </a:xfrm>
        </p:grpSpPr>
        <p:sp>
          <p:nvSpPr>
            <p:cNvPr id="20" name="Freeform 538">
              <a:extLst>
                <a:ext uri="{FF2B5EF4-FFF2-40B4-BE49-F238E27FC236}">
                  <a16:creationId xmlns:a16="http://schemas.microsoft.com/office/drawing/2014/main" id="{38A69D0A-700D-42CF-ABDC-E3CBF47555DC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8355625" y="550080"/>
              <a:ext cx="607399" cy="675667"/>
            </a:xfrm>
            <a:custGeom>
              <a:avLst/>
              <a:gdLst>
                <a:gd name="T0" fmla="*/ 32 w 60"/>
                <a:gd name="T1" fmla="*/ 0 h 67"/>
                <a:gd name="T2" fmla="*/ 28 w 60"/>
                <a:gd name="T3" fmla="*/ 10 h 67"/>
                <a:gd name="T4" fmla="*/ 60 w 60"/>
                <a:gd name="T5" fmla="*/ 28 h 67"/>
                <a:gd name="T6" fmla="*/ 50 w 60"/>
                <a:gd name="T7" fmla="*/ 32 h 67"/>
                <a:gd name="T8" fmla="*/ 60 w 60"/>
                <a:gd name="T9" fmla="*/ 28 h 67"/>
                <a:gd name="T10" fmla="*/ 57 w 60"/>
                <a:gd name="T11" fmla="*/ 17 h 67"/>
                <a:gd name="T12" fmla="*/ 47 w 60"/>
                <a:gd name="T13" fmla="*/ 19 h 67"/>
                <a:gd name="T14" fmla="*/ 44 w 60"/>
                <a:gd name="T15" fmla="*/ 3 h 67"/>
                <a:gd name="T16" fmla="*/ 42 w 60"/>
                <a:gd name="T17" fmla="*/ 14 h 67"/>
                <a:gd name="T18" fmla="*/ 44 w 60"/>
                <a:gd name="T19" fmla="*/ 3 h 67"/>
                <a:gd name="T20" fmla="*/ 0 w 60"/>
                <a:gd name="T21" fmla="*/ 28 h 67"/>
                <a:gd name="T22" fmla="*/ 10 w 60"/>
                <a:gd name="T23" fmla="*/ 32 h 67"/>
                <a:gd name="T24" fmla="*/ 3 w 60"/>
                <a:gd name="T25" fmla="*/ 17 h 67"/>
                <a:gd name="T26" fmla="*/ 14 w 60"/>
                <a:gd name="T27" fmla="*/ 18 h 67"/>
                <a:gd name="T28" fmla="*/ 3 w 60"/>
                <a:gd name="T29" fmla="*/ 17 h 67"/>
                <a:gd name="T30" fmla="*/ 19 w 60"/>
                <a:gd name="T31" fmla="*/ 14 h 67"/>
                <a:gd name="T32" fmla="*/ 17 w 60"/>
                <a:gd name="T33" fmla="*/ 3 h 67"/>
                <a:gd name="T34" fmla="*/ 30 w 60"/>
                <a:gd name="T35" fmla="*/ 15 h 67"/>
                <a:gd name="T36" fmla="*/ 46 w 60"/>
                <a:gd name="T37" fmla="*/ 31 h 67"/>
                <a:gd name="T38" fmla="*/ 39 w 60"/>
                <a:gd name="T39" fmla="*/ 44 h 67"/>
                <a:gd name="T40" fmla="*/ 39 w 60"/>
                <a:gd name="T41" fmla="*/ 46 h 67"/>
                <a:gd name="T42" fmla="*/ 41 w 60"/>
                <a:gd name="T43" fmla="*/ 47 h 67"/>
                <a:gd name="T44" fmla="*/ 41 w 60"/>
                <a:gd name="T45" fmla="*/ 52 h 67"/>
                <a:gd name="T46" fmla="*/ 41 w 60"/>
                <a:gd name="T47" fmla="*/ 53 h 67"/>
                <a:gd name="T48" fmla="*/ 41 w 60"/>
                <a:gd name="T49" fmla="*/ 58 h 67"/>
                <a:gd name="T50" fmla="*/ 40 w 60"/>
                <a:gd name="T51" fmla="*/ 59 h 67"/>
                <a:gd name="T52" fmla="*/ 20 w 60"/>
                <a:gd name="T53" fmla="*/ 61 h 67"/>
                <a:gd name="T54" fmla="*/ 19 w 60"/>
                <a:gd name="T55" fmla="*/ 57 h 67"/>
                <a:gd name="T56" fmla="*/ 20 w 60"/>
                <a:gd name="T57" fmla="*/ 54 h 67"/>
                <a:gd name="T58" fmla="*/ 19 w 60"/>
                <a:gd name="T59" fmla="*/ 51 h 67"/>
                <a:gd name="T60" fmla="*/ 20 w 60"/>
                <a:gd name="T61" fmla="*/ 47 h 67"/>
                <a:gd name="T62" fmla="*/ 22 w 60"/>
                <a:gd name="T63" fmla="*/ 47 h 67"/>
                <a:gd name="T64" fmla="*/ 17 w 60"/>
                <a:gd name="T65" fmla="*/ 39 h 67"/>
                <a:gd name="T66" fmla="*/ 19 w 60"/>
                <a:gd name="T67" fmla="*/ 19 h 67"/>
                <a:gd name="T68" fmla="*/ 35 w 60"/>
                <a:gd name="T69" fmla="*/ 62 h 67"/>
                <a:gd name="T70" fmla="*/ 30 w 60"/>
                <a:gd name="T71" fmla="*/ 67 h 67"/>
                <a:gd name="T72" fmla="*/ 35 w 60"/>
                <a:gd name="T73" fmla="*/ 62 h 67"/>
                <a:gd name="T74" fmla="*/ 23 w 60"/>
                <a:gd name="T75" fmla="*/ 57 h 67"/>
                <a:gd name="T76" fmla="*/ 23 w 60"/>
                <a:gd name="T77" fmla="*/ 57 h 67"/>
                <a:gd name="T78" fmla="*/ 38 w 60"/>
                <a:gd name="T79" fmla="*/ 55 h 67"/>
                <a:gd name="T80" fmla="*/ 38 w 60"/>
                <a:gd name="T81" fmla="*/ 49 h 67"/>
                <a:gd name="T82" fmla="*/ 23 w 60"/>
                <a:gd name="T83" fmla="*/ 51 h 67"/>
                <a:gd name="T84" fmla="*/ 38 w 60"/>
                <a:gd name="T85" fmla="*/ 50 h 67"/>
                <a:gd name="T86" fmla="*/ 38 w 60"/>
                <a:gd name="T87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7">
                  <a:moveTo>
                    <a:pt x="2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60" y="28"/>
                  </a:moveTo>
                  <a:cubicBezTo>
                    <a:pt x="60" y="32"/>
                    <a:pt x="60" y="32"/>
                    <a:pt x="6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60" y="28"/>
                    <a:pt x="60" y="28"/>
                    <a:pt x="60" y="28"/>
                  </a:cubicBezTo>
                  <a:close/>
                  <a:moveTo>
                    <a:pt x="55" y="14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5" y="14"/>
                    <a:pt x="55" y="14"/>
                    <a:pt x="55" y="14"/>
                  </a:cubicBezTo>
                  <a:close/>
                  <a:moveTo>
                    <a:pt x="44" y="3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3"/>
                    <a:pt x="44" y="3"/>
                    <a:pt x="44" y="3"/>
                  </a:cubicBezTo>
                  <a:close/>
                  <a:moveTo>
                    <a:pt x="0" y="3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  <a:moveTo>
                    <a:pt x="3" y="17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14" y="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30" y="15"/>
                  </a:moveTo>
                  <a:cubicBezTo>
                    <a:pt x="34" y="15"/>
                    <a:pt x="39" y="17"/>
                    <a:pt x="42" y="19"/>
                  </a:cubicBezTo>
                  <a:cubicBezTo>
                    <a:pt x="44" y="22"/>
                    <a:pt x="46" y="26"/>
                    <a:pt x="46" y="31"/>
                  </a:cubicBezTo>
                  <a:cubicBezTo>
                    <a:pt x="46" y="34"/>
                    <a:pt x="45" y="36"/>
                    <a:pt x="44" y="39"/>
                  </a:cubicBezTo>
                  <a:cubicBezTo>
                    <a:pt x="43" y="41"/>
                    <a:pt x="41" y="43"/>
                    <a:pt x="39" y="4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2" y="49"/>
                    <a:pt x="42" y="50"/>
                  </a:cubicBezTo>
                  <a:cubicBezTo>
                    <a:pt x="42" y="50"/>
                    <a:pt x="41" y="51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4"/>
                    <a:pt x="42" y="55"/>
                    <a:pt x="42" y="55"/>
                  </a:cubicBezTo>
                  <a:cubicBezTo>
                    <a:pt x="42" y="56"/>
                    <a:pt x="41" y="57"/>
                    <a:pt x="41" y="58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9"/>
                    <a:pt x="19" y="58"/>
                    <a:pt x="19" y="57"/>
                  </a:cubicBezTo>
                  <a:cubicBezTo>
                    <a:pt x="19" y="56"/>
                    <a:pt x="19" y="55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19" y="52"/>
                    <a:pt x="19" y="51"/>
                  </a:cubicBezTo>
                  <a:cubicBezTo>
                    <a:pt x="19" y="50"/>
                    <a:pt x="19" y="49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3"/>
                    <a:pt x="18" y="41"/>
                    <a:pt x="17" y="39"/>
                  </a:cubicBezTo>
                  <a:cubicBezTo>
                    <a:pt x="15" y="37"/>
                    <a:pt x="14" y="34"/>
                    <a:pt x="14" y="31"/>
                  </a:cubicBezTo>
                  <a:cubicBezTo>
                    <a:pt x="14" y="26"/>
                    <a:pt x="16" y="22"/>
                    <a:pt x="19" y="19"/>
                  </a:cubicBezTo>
                  <a:cubicBezTo>
                    <a:pt x="22" y="17"/>
                    <a:pt x="26" y="15"/>
                    <a:pt x="30" y="15"/>
                  </a:cubicBezTo>
                  <a:close/>
                  <a:moveTo>
                    <a:pt x="35" y="62"/>
                  </a:moveTo>
                  <a:cubicBezTo>
                    <a:pt x="35" y="62"/>
                    <a:pt x="35" y="62"/>
                    <a:pt x="35" y="62"/>
                  </a:cubicBezTo>
                  <a:cubicBezTo>
                    <a:pt x="35" y="65"/>
                    <a:pt x="33" y="67"/>
                    <a:pt x="30" y="67"/>
                  </a:cubicBezTo>
                  <a:cubicBezTo>
                    <a:pt x="28" y="67"/>
                    <a:pt x="26" y="65"/>
                    <a:pt x="26" y="63"/>
                  </a:cubicBezTo>
                  <a:cubicBezTo>
                    <a:pt x="35" y="62"/>
                    <a:pt x="35" y="62"/>
                    <a:pt x="35" y="62"/>
                  </a:cubicBezTo>
                  <a:close/>
                  <a:moveTo>
                    <a:pt x="38" y="55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lose/>
                  <a:moveTo>
                    <a:pt x="38" y="49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8" y="49"/>
                    <a:pt x="38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lIns="68580" tIns="3429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2D416E6-D8C9-4981-919B-1C11A0C13A74}"/>
                </a:ext>
              </a:extLst>
            </p:cNvPr>
            <p:cNvCxnSpPr>
              <a:cxnSpLocks/>
            </p:cNvCxnSpPr>
            <p:nvPr/>
          </p:nvCxnSpPr>
          <p:spPr>
            <a:xfrm>
              <a:off x="8659323" y="-11099"/>
              <a:ext cx="1" cy="550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092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5EF18FF-A986-4D26-917C-623B582DDADE}"/>
              </a:ext>
            </a:extLst>
          </p:cNvPr>
          <p:cNvSpPr/>
          <p:nvPr/>
        </p:nvSpPr>
        <p:spPr>
          <a:xfrm>
            <a:off x="2796177" y="502110"/>
            <a:ext cx="5580379" cy="344513"/>
          </a:xfrm>
          <a:prstGeom prst="roundRect">
            <a:avLst/>
          </a:prstGeom>
          <a:solidFill>
            <a:srgbClr val="649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算法效果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E20B55D-ED77-49EC-8034-90AD601F3F5A}"/>
              </a:ext>
            </a:extLst>
          </p:cNvPr>
          <p:cNvSpPr/>
          <p:nvPr/>
        </p:nvSpPr>
        <p:spPr>
          <a:xfrm>
            <a:off x="0" y="3312318"/>
            <a:ext cx="12192000" cy="3055513"/>
          </a:xfrm>
          <a:custGeom>
            <a:avLst/>
            <a:gdLst>
              <a:gd name="connsiteX0" fmla="*/ 0 w 12397563"/>
              <a:gd name="connsiteY0" fmla="*/ 3530009 h 3530009"/>
              <a:gd name="connsiteX1" fmla="*/ 6996223 w 12397563"/>
              <a:gd name="connsiteY1" fmla="*/ 3200400 h 3530009"/>
              <a:gd name="connsiteX2" fmla="*/ 10760149 w 12397563"/>
              <a:gd name="connsiteY2" fmla="*/ 1988288 h 3530009"/>
              <a:gd name="connsiteX3" fmla="*/ 12397563 w 12397563"/>
              <a:gd name="connsiteY3" fmla="*/ 0 h 3530009"/>
              <a:gd name="connsiteX0" fmla="*/ 0 w 12397563"/>
              <a:gd name="connsiteY0" fmla="*/ 3530009 h 3530009"/>
              <a:gd name="connsiteX1" fmla="*/ 6911162 w 12397563"/>
              <a:gd name="connsiteY1" fmla="*/ 3157870 h 3530009"/>
              <a:gd name="connsiteX2" fmla="*/ 10760149 w 12397563"/>
              <a:gd name="connsiteY2" fmla="*/ 1988288 h 3530009"/>
              <a:gd name="connsiteX3" fmla="*/ 12397563 w 12397563"/>
              <a:gd name="connsiteY3" fmla="*/ 0 h 3530009"/>
              <a:gd name="connsiteX0" fmla="*/ 0 w 12397563"/>
              <a:gd name="connsiteY0" fmla="*/ 3530009 h 3530009"/>
              <a:gd name="connsiteX1" fmla="*/ 6911162 w 12397563"/>
              <a:gd name="connsiteY1" fmla="*/ 3157870 h 3530009"/>
              <a:gd name="connsiteX2" fmla="*/ 10760149 w 12397563"/>
              <a:gd name="connsiteY2" fmla="*/ 1988288 h 3530009"/>
              <a:gd name="connsiteX3" fmla="*/ 12397563 w 12397563"/>
              <a:gd name="connsiteY3" fmla="*/ 0 h 3530009"/>
              <a:gd name="connsiteX0" fmla="*/ 0 w 12397563"/>
              <a:gd name="connsiteY0" fmla="*/ 3530009 h 3530009"/>
              <a:gd name="connsiteX1" fmla="*/ 6911162 w 12397563"/>
              <a:gd name="connsiteY1" fmla="*/ 3157870 h 3530009"/>
              <a:gd name="connsiteX2" fmla="*/ 10760149 w 12397563"/>
              <a:gd name="connsiteY2" fmla="*/ 1988288 h 3530009"/>
              <a:gd name="connsiteX3" fmla="*/ 12397563 w 12397563"/>
              <a:gd name="connsiteY3" fmla="*/ 0 h 3530009"/>
              <a:gd name="connsiteX0" fmla="*/ 0 w 12397563"/>
              <a:gd name="connsiteY0" fmla="*/ 3530009 h 3530009"/>
              <a:gd name="connsiteX1" fmla="*/ 6911162 w 12397563"/>
              <a:gd name="connsiteY1" fmla="*/ 3157870 h 3530009"/>
              <a:gd name="connsiteX2" fmla="*/ 10760149 w 12397563"/>
              <a:gd name="connsiteY2" fmla="*/ 1988288 h 3530009"/>
              <a:gd name="connsiteX3" fmla="*/ 12397563 w 12397563"/>
              <a:gd name="connsiteY3" fmla="*/ 0 h 35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563" h="3530009">
                <a:moveTo>
                  <a:pt x="0" y="3530009"/>
                </a:moveTo>
                <a:cubicBezTo>
                  <a:pt x="2601432" y="3493681"/>
                  <a:pt x="4660604" y="3425456"/>
                  <a:pt x="6911162" y="3157870"/>
                </a:cubicBezTo>
                <a:cubicBezTo>
                  <a:pt x="9161720" y="2890284"/>
                  <a:pt x="9891824" y="2606748"/>
                  <a:pt x="10760149" y="1988288"/>
                </a:cubicBezTo>
                <a:cubicBezTo>
                  <a:pt x="11415823" y="1476153"/>
                  <a:pt x="12028967" y="727444"/>
                  <a:pt x="1239756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D619A2F-1F42-4AFA-B1AC-9F8738D8426E}"/>
              </a:ext>
            </a:extLst>
          </p:cNvPr>
          <p:cNvSpPr/>
          <p:nvPr/>
        </p:nvSpPr>
        <p:spPr>
          <a:xfrm>
            <a:off x="1541720" y="6261504"/>
            <a:ext cx="170121" cy="1701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C499A7E-8849-4EA6-B4FC-9653EFAB0C5C}"/>
              </a:ext>
            </a:extLst>
          </p:cNvPr>
          <p:cNvSpPr/>
          <p:nvPr/>
        </p:nvSpPr>
        <p:spPr>
          <a:xfrm>
            <a:off x="6234954" y="6013512"/>
            <a:ext cx="170121" cy="1701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919BE20-9BAF-4274-A7DD-6D53570EEF8E}"/>
              </a:ext>
            </a:extLst>
          </p:cNvPr>
          <p:cNvSpPr/>
          <p:nvPr/>
        </p:nvSpPr>
        <p:spPr>
          <a:xfrm>
            <a:off x="10044955" y="5208888"/>
            <a:ext cx="170121" cy="1701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D10770F-824A-482C-9CDA-FE30F56BE7B3}"/>
              </a:ext>
            </a:extLst>
          </p:cNvPr>
          <p:cNvGrpSpPr/>
          <p:nvPr/>
        </p:nvGrpSpPr>
        <p:grpSpPr>
          <a:xfrm>
            <a:off x="142791" y="2850447"/>
            <a:ext cx="3750133" cy="3549281"/>
            <a:chOff x="142791" y="2850447"/>
            <a:chExt cx="3750133" cy="354928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BDBACD5-0E2E-495B-A32F-DC3866F59F05}"/>
                </a:ext>
              </a:extLst>
            </p:cNvPr>
            <p:cNvSpPr/>
            <p:nvPr/>
          </p:nvSpPr>
          <p:spPr>
            <a:xfrm>
              <a:off x="142791" y="2850447"/>
              <a:ext cx="3750133" cy="2584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C686CA6-1CD0-44A8-8DD9-8DF7FEB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64" y="3035283"/>
              <a:ext cx="3564388" cy="1618132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1CF2BE2-6A14-4868-9325-51B1B22AAC19}"/>
                </a:ext>
              </a:extLst>
            </p:cNvPr>
            <p:cNvSpPr txBox="1"/>
            <p:nvPr/>
          </p:nvSpPr>
          <p:spPr>
            <a:xfrm>
              <a:off x="235664" y="4761404"/>
              <a:ext cx="3564389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通过对采集的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30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张图片进行数据标注，模型训练，模型准确率达到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99%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7DC389C-D9F9-46AA-BB58-90188F97D8F4}"/>
                </a:ext>
              </a:extLst>
            </p:cNvPr>
            <p:cNvGrpSpPr/>
            <p:nvPr/>
          </p:nvGrpSpPr>
          <p:grpSpPr>
            <a:xfrm>
              <a:off x="627909" y="5804806"/>
              <a:ext cx="2168672" cy="594922"/>
              <a:chOff x="627909" y="5804806"/>
              <a:chExt cx="2168672" cy="594922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B0944DC-D060-48D0-A25C-AEF158CD7D35}"/>
                  </a:ext>
                </a:extLst>
              </p:cNvPr>
              <p:cNvSpPr/>
              <p:nvPr/>
            </p:nvSpPr>
            <p:spPr>
              <a:xfrm>
                <a:off x="758859" y="5804806"/>
                <a:ext cx="1906772" cy="594922"/>
              </a:xfrm>
              <a:prstGeom prst="rect">
                <a:avLst/>
              </a:prstGeom>
              <a:gradFill>
                <a:gsLst>
                  <a:gs pos="65000">
                    <a:srgbClr val="FFFFFF">
                      <a:lumMod val="40000"/>
                      <a:lumOff val="60000"/>
                    </a:srgbClr>
                  </a:gs>
                  <a:gs pos="100000">
                    <a:srgbClr val="FFFFFF">
                      <a:alpha val="0"/>
                    </a:srgbClr>
                  </a:gs>
                  <a:gs pos="0">
                    <a:srgbClr val="FAD6D1">
                      <a:alpha val="5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FE9593-2257-4E70-928B-091DE93D0F46}"/>
                  </a:ext>
                </a:extLst>
              </p:cNvPr>
              <p:cNvSpPr txBox="1"/>
              <p:nvPr/>
            </p:nvSpPr>
            <p:spPr>
              <a:xfrm>
                <a:off x="627909" y="5917601"/>
                <a:ext cx="2168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训练平台模型训练</a:t>
                </a:r>
                <a:endParaRPr lang="zh-CN" altLang="en-US" dirty="0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F1A743-9EDD-4928-AEF3-2522ED27D08D}"/>
              </a:ext>
            </a:extLst>
          </p:cNvPr>
          <p:cNvGrpSpPr/>
          <p:nvPr/>
        </p:nvGrpSpPr>
        <p:grpSpPr>
          <a:xfrm>
            <a:off x="4238066" y="2019251"/>
            <a:ext cx="3635163" cy="4010486"/>
            <a:chOff x="4238066" y="2019251"/>
            <a:chExt cx="3635163" cy="401048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C3010CB-99AF-4550-B8BA-24C2117D2057}"/>
                </a:ext>
              </a:extLst>
            </p:cNvPr>
            <p:cNvSpPr/>
            <p:nvPr/>
          </p:nvSpPr>
          <p:spPr>
            <a:xfrm>
              <a:off x="4238066" y="2019251"/>
              <a:ext cx="3635163" cy="3161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C2570EA-B73C-4599-B360-7C9431FA7011}"/>
                </a:ext>
              </a:extLst>
            </p:cNvPr>
            <p:cNvGrpSpPr/>
            <p:nvPr/>
          </p:nvGrpSpPr>
          <p:grpSpPr>
            <a:xfrm>
              <a:off x="4963848" y="5434815"/>
              <a:ext cx="2085754" cy="594922"/>
              <a:chOff x="5313868" y="5579452"/>
              <a:chExt cx="2085754" cy="59492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2ABB915-BAEA-4ABE-87A4-9A3C3A1A9483}"/>
                  </a:ext>
                </a:extLst>
              </p:cNvPr>
              <p:cNvSpPr/>
              <p:nvPr/>
            </p:nvSpPr>
            <p:spPr>
              <a:xfrm>
                <a:off x="5403359" y="5579452"/>
                <a:ext cx="1906772" cy="594922"/>
              </a:xfrm>
              <a:prstGeom prst="rect">
                <a:avLst/>
              </a:prstGeom>
              <a:gradFill>
                <a:gsLst>
                  <a:gs pos="65000">
                    <a:srgbClr val="FFFFFF">
                      <a:lumMod val="40000"/>
                      <a:lumOff val="60000"/>
                    </a:srgbClr>
                  </a:gs>
                  <a:gs pos="100000">
                    <a:srgbClr val="FFFFFF">
                      <a:alpha val="0"/>
                    </a:srgbClr>
                  </a:gs>
                  <a:gs pos="0">
                    <a:srgbClr val="FAD6D1">
                      <a:alpha val="5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55417F-A029-4FA3-A4AE-E30E295E3DC7}"/>
                  </a:ext>
                </a:extLst>
              </p:cNvPr>
              <p:cNvSpPr txBox="1"/>
              <p:nvPr/>
            </p:nvSpPr>
            <p:spPr>
              <a:xfrm>
                <a:off x="5313868" y="5692247"/>
                <a:ext cx="2085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训练平台模型测试</a:t>
                </a: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27A4B38-E827-4BEA-8A07-8FA3607BA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8" r="10721"/>
            <a:stretch/>
          </p:blipFill>
          <p:spPr>
            <a:xfrm>
              <a:off x="4388291" y="2152656"/>
              <a:ext cx="3236868" cy="2410323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F30B3DA-0ABE-4812-902F-89CDF051322B}"/>
                </a:ext>
              </a:extLst>
            </p:cNvPr>
            <p:cNvSpPr txBox="1"/>
            <p:nvPr/>
          </p:nvSpPr>
          <p:spPr>
            <a:xfrm>
              <a:off x="4362209" y="4531271"/>
              <a:ext cx="3236868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对模型进行云平台测试，通过导入其中一部分图片，进行模型测试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A5480C2-B351-430C-9CEB-FE8425D39FA6}"/>
              </a:ext>
            </a:extLst>
          </p:cNvPr>
          <p:cNvGrpSpPr/>
          <p:nvPr/>
        </p:nvGrpSpPr>
        <p:grpSpPr>
          <a:xfrm>
            <a:off x="8237114" y="904553"/>
            <a:ext cx="3376310" cy="3941926"/>
            <a:chOff x="8237114" y="904553"/>
            <a:chExt cx="3376310" cy="394192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63CEE6E-6854-433B-AF2D-4C87F37DBED8}"/>
                </a:ext>
              </a:extLst>
            </p:cNvPr>
            <p:cNvSpPr/>
            <p:nvPr/>
          </p:nvSpPr>
          <p:spPr>
            <a:xfrm>
              <a:off x="8237114" y="904553"/>
              <a:ext cx="3366648" cy="3055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35289B3-D1D0-40C2-95E3-6015217CF6EC}"/>
                </a:ext>
              </a:extLst>
            </p:cNvPr>
            <p:cNvGrpSpPr/>
            <p:nvPr/>
          </p:nvGrpSpPr>
          <p:grpSpPr>
            <a:xfrm>
              <a:off x="8425671" y="1000088"/>
              <a:ext cx="2999901" cy="3846391"/>
              <a:chOff x="8425671" y="1000088"/>
              <a:chExt cx="2999901" cy="3846391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3A5DF49-03BC-4C8F-AB9E-8575745CA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5671" y="1000088"/>
                <a:ext cx="2999901" cy="2249926"/>
              </a:xfrm>
              <a:prstGeom prst="rect">
                <a:avLst/>
              </a:prstGeom>
            </p:spPr>
          </p:pic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E6782A57-3219-4F8F-866B-D98CB05A5B25}"/>
                  </a:ext>
                </a:extLst>
              </p:cNvPr>
              <p:cNvGrpSpPr/>
              <p:nvPr/>
            </p:nvGrpSpPr>
            <p:grpSpPr>
              <a:xfrm>
                <a:off x="8648990" y="4251557"/>
                <a:ext cx="2553263" cy="594922"/>
                <a:chOff x="8468136" y="4284306"/>
                <a:chExt cx="2553263" cy="594922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17F1F5B-B86B-4846-846D-1CA284BE5F61}"/>
                    </a:ext>
                  </a:extLst>
                </p:cNvPr>
                <p:cNvSpPr/>
                <p:nvPr/>
              </p:nvSpPr>
              <p:spPr>
                <a:xfrm>
                  <a:off x="8468136" y="4284306"/>
                  <a:ext cx="2553263" cy="594922"/>
                </a:xfrm>
                <a:prstGeom prst="rect">
                  <a:avLst/>
                </a:prstGeom>
                <a:gradFill>
                  <a:gsLst>
                    <a:gs pos="65000">
                      <a:srgbClr val="FFFFFF">
                        <a:lumMod val="40000"/>
                        <a:lumOff val="6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  <a:gs pos="0">
                      <a:srgbClr val="FAD6D1">
                        <a:alpha val="5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B4E0D9D-FCA6-49E4-A9F6-126251F0207D}"/>
                    </a:ext>
                  </a:extLst>
                </p:cNvPr>
                <p:cNvSpPr txBox="1"/>
                <p:nvPr/>
              </p:nvSpPr>
              <p:spPr>
                <a:xfrm>
                  <a:off x="8622413" y="4397101"/>
                  <a:ext cx="22447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视觉控制器部署上线</a:t>
                  </a:r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88C4DDD-7B4E-44EB-B148-2380896971F5}"/>
                </a:ext>
              </a:extLst>
            </p:cNvPr>
            <p:cNvSpPr txBox="1"/>
            <p:nvPr/>
          </p:nvSpPr>
          <p:spPr>
            <a:xfrm>
              <a:off x="8376556" y="3254388"/>
              <a:ext cx="3236868" cy="617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通过对采集的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30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张图片进行数据标注，模型训练，模型准确率达到</a:t>
              </a: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99%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CF3FEDB-B56A-4EF0-884A-0620FCE9DE73}"/>
              </a:ext>
            </a:extLst>
          </p:cNvPr>
          <p:cNvSpPr/>
          <p:nvPr/>
        </p:nvSpPr>
        <p:spPr>
          <a:xfrm>
            <a:off x="5053339" y="3077596"/>
            <a:ext cx="2545738" cy="836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9D5E02-7A36-4835-88E6-3DF7BB02249F}"/>
              </a:ext>
            </a:extLst>
          </p:cNvPr>
          <p:cNvSpPr/>
          <p:nvPr/>
        </p:nvSpPr>
        <p:spPr>
          <a:xfrm>
            <a:off x="4436454" y="2413944"/>
            <a:ext cx="527394" cy="2085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5E4D76-073D-4E9F-8E0A-5B84BD37D0AA}"/>
              </a:ext>
            </a:extLst>
          </p:cNvPr>
          <p:cNvSpPr/>
          <p:nvPr/>
        </p:nvSpPr>
        <p:spPr>
          <a:xfrm>
            <a:off x="8648989" y="1790965"/>
            <a:ext cx="1973615" cy="622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325060-6649-4249-9CD3-5AD46952555A}"/>
              </a:ext>
            </a:extLst>
          </p:cNvPr>
          <p:cNvSpPr/>
          <p:nvPr/>
        </p:nvSpPr>
        <p:spPr>
          <a:xfrm>
            <a:off x="1069841" y="3443195"/>
            <a:ext cx="1726336" cy="12102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650A540-F44A-4F4C-86F1-611B95B57E0D}"/>
              </a:ext>
            </a:extLst>
          </p:cNvPr>
          <p:cNvSpPr/>
          <p:nvPr/>
        </p:nvSpPr>
        <p:spPr>
          <a:xfrm>
            <a:off x="304800" y="950549"/>
            <a:ext cx="11582400" cy="4153992"/>
          </a:xfrm>
          <a:prstGeom prst="roundRect">
            <a:avLst>
              <a:gd name="adj" fmla="val 83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ACDE01-CF08-4C7C-959D-691C70DA7AB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9590721"/>
              </p:ext>
            </p:extLst>
          </p:nvPr>
        </p:nvGraphicFramePr>
        <p:xfrm>
          <a:off x="591645" y="1267639"/>
          <a:ext cx="11008711" cy="35198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5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6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14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3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938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设备参数对比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5247" marR="5247" marT="5247" marB="0" anchor="ctr">
                    <a:solidFill>
                      <a:srgbClr val="2E88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0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设备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检测工位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适用产品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光学系统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检测时间（按</a:t>
                      </a:r>
                      <a:r>
                        <a:rPr lang="en-US" altLang="zh-CN" sz="1100" b="1" u="none" strike="noStrike" dirty="0">
                          <a:effectLst/>
                          <a:latin typeface="+mn-ea"/>
                          <a:ea typeface="+mn-ea"/>
                        </a:rPr>
                        <a:t>600mm*600mm</a:t>
                      </a:r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最大尺寸计算）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检测指标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检测方案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其他功能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思谋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OCR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字符识别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待检产品尺寸：</a:t>
                      </a: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600mm*600mm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最小检测元件：</a:t>
                      </a: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&gt;50μm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最小字符间距：</a:t>
                      </a: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&lt;1mm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相机：</a:t>
                      </a:r>
                      <a:r>
                        <a:rPr lang="en-US" altLang="en-US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1200W</a:t>
                      </a:r>
                      <a:r>
                        <a:rPr lang="zh-CN" altLang="en-US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，</a:t>
                      </a: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4024×3036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视野：</a:t>
                      </a: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2000mm*500mm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CT&lt;100ms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Escape rate≤0.1%</a:t>
                      </a:r>
                      <a:b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Overkill≤1%</a:t>
                      </a:r>
                    </a:p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&gt;99%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AI </a:t>
                      </a:r>
                      <a:r>
                        <a:rPr lang="zh-CN" alt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图像处理</a:t>
                      </a:r>
                      <a:endParaRPr lang="zh-CN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）支持离线运行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自动学习功能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）数据保存功能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）报警功能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日本某头部视觉企业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OCR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字符识别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待检产品尺寸：</a:t>
                      </a: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600mm*600mm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最小检测元件：</a:t>
                      </a: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&gt;50μm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最小字符间距：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&lt;1mm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相机：</a:t>
                      </a: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1200W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视野：</a:t>
                      </a: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2000mm*500mm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CT&lt;100ms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Escape rate≤0.1%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Overkill≤1%</a:t>
                      </a:r>
                    </a:p>
                    <a:p>
                      <a:pPr algn="l" fontAlgn="ctr"/>
                      <a:r>
                        <a:rPr lang="zh-CN" alt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&lt;30%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传统图像处理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）支持离线编程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）数据保存功能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）报警功能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国内某视觉企业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OCR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字符识别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待检产品尺寸：</a:t>
                      </a: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600mm*600mm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最小检测元件：</a:t>
                      </a: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&gt;50μm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最小</a:t>
                      </a:r>
                      <a:r>
                        <a:rPr lang="zh-CN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字符间距：</a:t>
                      </a:r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&lt;1mm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相机：</a:t>
                      </a: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1200W</a:t>
                      </a:r>
                      <a:b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视野：</a:t>
                      </a: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Helvetica Neue Light"/>
                        </a:rPr>
                        <a:t>2000mm*500mm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CT&lt;200ms</a:t>
                      </a: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无法识别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传统图像处理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）支持离线编程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）数据保存功能</a:t>
                      </a:r>
                      <a:b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u="none" strike="noStrike" dirty="0">
                          <a:effectLst/>
                          <a:latin typeface="+mn-ea"/>
                          <a:ea typeface="+mn-ea"/>
                        </a:rPr>
                        <a:t>）报警功能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47" marR="5247" marT="5247" marB="0" anchor="ctr"/>
                </a:tc>
                <a:extLst>
                  <a:ext uri="{0D108BD9-81ED-4DB2-BD59-A6C34878D82A}">
                    <a16:rowId xmlns:a16="http://schemas.microsoft.com/office/drawing/2014/main" val="2666517726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2AF65C95-F4C9-4428-968B-BDB856D83040}"/>
              </a:ext>
            </a:extLst>
          </p:cNvPr>
          <p:cNvSpPr txBox="1"/>
          <p:nvPr/>
        </p:nvSpPr>
        <p:spPr>
          <a:xfrm>
            <a:off x="781748" y="5128007"/>
            <a:ext cx="8422498" cy="13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说明：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）客户现场环境狭小，对相机，光源等有明确要求，需要更加灵活的场景设备；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）三台设备检测精度相同，但所用的光学方案有差异；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）思谋采用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AI+OCR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方案，全程无需编程，模块化操作，可以实现快速的模型切换，适应多种产线任务。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0FD9006-EA66-4A69-BCCC-6B345C5303A1}"/>
              </a:ext>
            </a:extLst>
          </p:cNvPr>
          <p:cNvSpPr/>
          <p:nvPr/>
        </p:nvSpPr>
        <p:spPr>
          <a:xfrm>
            <a:off x="3305811" y="378533"/>
            <a:ext cx="5580379" cy="344513"/>
          </a:xfrm>
          <a:prstGeom prst="roundRect">
            <a:avLst/>
          </a:prstGeom>
          <a:solidFill>
            <a:srgbClr val="649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设备对比分析</a:t>
            </a:r>
          </a:p>
        </p:txBody>
      </p:sp>
    </p:spTree>
    <p:extLst>
      <p:ext uri="{BB962C8B-B14F-4D97-AF65-F5344CB8AC3E}">
        <p14:creationId xmlns:p14="http://schemas.microsoft.com/office/powerpoint/2010/main" val="159827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424A34E-F80A-4822-BF54-1FBC91A1506E}"/>
              </a:ext>
            </a:extLst>
          </p:cNvPr>
          <p:cNvSpPr/>
          <p:nvPr/>
        </p:nvSpPr>
        <p:spPr>
          <a:xfrm>
            <a:off x="0" y="261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AEC595A-AEDA-4CA5-9D9E-FD76B0E34B9A}"/>
              </a:ext>
            </a:extLst>
          </p:cNvPr>
          <p:cNvSpPr/>
          <p:nvPr/>
        </p:nvSpPr>
        <p:spPr>
          <a:xfrm>
            <a:off x="3127106" y="2019300"/>
            <a:ext cx="5197744" cy="3562350"/>
          </a:xfrm>
          <a:custGeom>
            <a:avLst/>
            <a:gdLst>
              <a:gd name="connsiteX0" fmla="*/ 5197744 w 5197744"/>
              <a:gd name="connsiteY0" fmla="*/ 0 h 3562350"/>
              <a:gd name="connsiteX1" fmla="*/ 16144 w 5197744"/>
              <a:gd name="connsiteY1" fmla="*/ 1581150 h 3562350"/>
              <a:gd name="connsiteX2" fmla="*/ 3578494 w 5197744"/>
              <a:gd name="connsiteY2" fmla="*/ 2952750 h 3562350"/>
              <a:gd name="connsiteX3" fmla="*/ 3845194 w 5197744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744" h="3562350">
                <a:moveTo>
                  <a:pt x="5197744" y="0"/>
                </a:moveTo>
                <a:cubicBezTo>
                  <a:pt x="2741881" y="544512"/>
                  <a:pt x="286019" y="1089025"/>
                  <a:pt x="16144" y="1581150"/>
                </a:cubicBezTo>
                <a:cubicBezTo>
                  <a:pt x="-253731" y="2073275"/>
                  <a:pt x="2940319" y="2622550"/>
                  <a:pt x="3578494" y="2952750"/>
                </a:cubicBezTo>
                <a:cubicBezTo>
                  <a:pt x="4216669" y="3282950"/>
                  <a:pt x="4030931" y="3422650"/>
                  <a:pt x="3845194" y="3562350"/>
                </a:cubicBezTo>
              </a:path>
            </a:pathLst>
          </a:custGeom>
          <a:noFill/>
          <a:ln w="76200">
            <a:gradFill>
              <a:gsLst>
                <a:gs pos="0">
                  <a:schemeClr val="accent1">
                    <a:lumMod val="50000"/>
                  </a:schemeClr>
                </a:gs>
                <a:gs pos="38000">
                  <a:srgbClr val="ECEDF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75577F0-BB8F-4347-973F-0A64B0C61572}"/>
              </a:ext>
            </a:extLst>
          </p:cNvPr>
          <p:cNvSpPr txBox="1">
            <a:spLocks/>
          </p:cNvSpPr>
          <p:nvPr/>
        </p:nvSpPr>
        <p:spPr>
          <a:xfrm>
            <a:off x="5195911" y="641616"/>
            <a:ext cx="1693755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1200">
                <a:solidFill>
                  <a:schemeClr val="bg1"/>
                </a:solidFill>
                <a:latin typeface="思源黑体 CN Bold" panose="02010600030101010101" charset="-122"/>
                <a:ea typeface="思源黑体 CN Bold" panose="02010600030101010101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产品描述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0AF075-8786-4C06-AFAA-F53652A8B79B}"/>
              </a:ext>
            </a:extLst>
          </p:cNvPr>
          <p:cNvSpPr txBox="1"/>
          <p:nvPr/>
        </p:nvSpPr>
        <p:spPr>
          <a:xfrm>
            <a:off x="8273330" y="2672131"/>
            <a:ext cx="3088156" cy="10331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52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400000" scaled="0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视觉控制系统</a:t>
            </a:r>
            <a:endParaRPr lang="en-US" altLang="zh-CN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将带有深度学习的多种视觉能力集成在</a:t>
            </a:r>
            <a:r>
              <a:rPr lang="en-US" altLang="zh-CN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台设备中，通过灵活快速部署，满足各类任务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AAB4C1-FBAB-4490-B528-AF423CC8E000}"/>
              </a:ext>
            </a:extLst>
          </p:cNvPr>
          <p:cNvSpPr txBox="1"/>
          <p:nvPr/>
        </p:nvSpPr>
        <p:spPr>
          <a:xfrm>
            <a:off x="6435669" y="5622423"/>
            <a:ext cx="4316659" cy="755848"/>
          </a:xfrm>
          <a:prstGeom prst="rec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52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4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b="1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工业相机</a:t>
            </a:r>
            <a:endParaRPr lang="en-US" altLang="zh-CN" dirty="0"/>
          </a:p>
          <a:p>
            <a:r>
              <a:rPr lang="zh-CN" altLang="en-US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30W</a:t>
            </a:r>
            <a:r>
              <a:rPr lang="zh-CN" altLang="en-US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像素至</a:t>
            </a:r>
            <a:r>
              <a:rPr lang="en-US" altLang="zh-CN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6000w</a:t>
            </a:r>
            <a:r>
              <a:rPr lang="zh-CN" altLang="en-US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相机，支持超过</a:t>
            </a:r>
            <a:r>
              <a:rPr lang="en-US" altLang="zh-CN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zh-CN" altLang="en-US" sz="1200" b="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款不同型号的相机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68444F-6992-4C25-BF9F-E8D2E3A128D0}"/>
              </a:ext>
            </a:extLst>
          </p:cNvPr>
          <p:cNvSpPr txBox="1"/>
          <p:nvPr/>
        </p:nvSpPr>
        <p:spPr>
          <a:xfrm>
            <a:off x="764822" y="4952543"/>
            <a:ext cx="1723549" cy="756104"/>
          </a:xfrm>
          <a:prstGeom prst="rect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52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400000" scaled="0"/>
          </a:gra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灵活光源</a:t>
            </a:r>
            <a:endParaRPr lang="en-US" altLang="zh-CN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支持多种光源灵活部署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2409C24-57B4-49E7-B1F1-B79CD18D9068}"/>
              </a:ext>
            </a:extLst>
          </p:cNvPr>
          <p:cNvGrpSpPr/>
          <p:nvPr/>
        </p:nvGrpSpPr>
        <p:grpSpPr>
          <a:xfrm>
            <a:off x="8075616" y="976527"/>
            <a:ext cx="3376340" cy="1393403"/>
            <a:chOff x="2627272" y="3743601"/>
            <a:chExt cx="5381480" cy="222091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E668784-7B93-4320-9EA7-EE804E100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42" t="63890" r="28821" b="7496"/>
            <a:stretch/>
          </p:blipFill>
          <p:spPr>
            <a:xfrm>
              <a:off x="2627272" y="3743601"/>
              <a:ext cx="5381480" cy="22209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460A611-2454-44EC-85FC-33AADAD1204D}"/>
                </a:ext>
              </a:extLst>
            </p:cNvPr>
            <p:cNvSpPr/>
            <p:nvPr/>
          </p:nvSpPr>
          <p:spPr>
            <a:xfrm>
              <a:off x="3020049" y="3830917"/>
              <a:ext cx="589163" cy="953218"/>
            </a:xfrm>
            <a:custGeom>
              <a:avLst/>
              <a:gdLst>
                <a:gd name="connsiteX0" fmla="*/ 0 w 543858"/>
                <a:gd name="connsiteY0" fmla="*/ 914400 h 932330"/>
                <a:gd name="connsiteX1" fmla="*/ 245035 w 543858"/>
                <a:gd name="connsiteY1" fmla="*/ 0 h 932330"/>
                <a:gd name="connsiteX2" fmla="*/ 543858 w 543858"/>
                <a:gd name="connsiteY2" fmla="*/ 5977 h 932330"/>
                <a:gd name="connsiteX3" fmla="*/ 328705 w 543858"/>
                <a:gd name="connsiteY3" fmla="*/ 932330 h 932330"/>
                <a:gd name="connsiteX4" fmla="*/ 0 w 543858"/>
                <a:gd name="connsiteY4" fmla="*/ 914400 h 9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858" h="932330">
                  <a:moveTo>
                    <a:pt x="0" y="914400"/>
                  </a:moveTo>
                  <a:lnTo>
                    <a:pt x="245035" y="0"/>
                  </a:lnTo>
                  <a:lnTo>
                    <a:pt x="543858" y="5977"/>
                  </a:lnTo>
                  <a:lnTo>
                    <a:pt x="328705" y="93233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4649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3CE3DB0F-4F9E-407C-913E-A2BE6F2B7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4" b="98940" l="9091" r="88112">
                        <a14:foregroundMark x1="76923" y1="7774" x2="21678" y2="9541"/>
                        <a14:foregroundMark x1="70629" y1="3534" x2="64336" y2="4947"/>
                        <a14:foregroundMark x1="66434" y1="4594" x2="61538" y2="6007"/>
                        <a14:foregroundMark x1="34266" y1="45583" x2="37762" y2="87986"/>
                        <a14:foregroundMark x1="37762" y1="87986" x2="69930" y2="46290"/>
                        <a14:foregroundMark x1="69930" y1="46290" x2="43357" y2="71731"/>
                        <a14:foregroundMark x1="71329" y1="48410" x2="60839" y2="94700"/>
                        <a14:foregroundMark x1="60839" y1="94700" x2="65035" y2="87633"/>
                        <a14:foregroundMark x1="73427" y1="98940" x2="25175" y2="97880"/>
                        <a14:foregroundMark x1="63636" y1="44876" x2="42657" y2="55477"/>
                        <a14:foregroundMark x1="42657" y1="55124" x2="25175" y2="57951"/>
                        <a14:foregroundMark x1="45455" y1="47350" x2="20979" y2="46643"/>
                        <a14:foregroundMark x1="34965" y1="56184" x2="24476" y2="55830"/>
                        <a14:foregroundMark x1="61538" y1="47703" x2="76224" y2="48763"/>
                        <a14:foregroundMark x1="65734" y1="48057" x2="77622" y2="47703"/>
                        <a14:foregroundMark x1="79720" y1="47703" x2="79720" y2="47703"/>
                        <a14:foregroundMark x1="86014" y1="38163" x2="45455" y2="26502"/>
                        <a14:foregroundMark x1="70629" y1="35689" x2="20280" y2="32509"/>
                        <a14:foregroundMark x1="56643" y1="17668" x2="63636" y2="19435"/>
                        <a14:foregroundMark x1="69231" y1="24028" x2="69231" y2="24028"/>
                        <a14:foregroundMark x1="64336" y1="27562" x2="64336" y2="27562"/>
                        <a14:foregroundMark x1="71329" y1="25088" x2="71329" y2="25088"/>
                        <a14:foregroundMark x1="67832" y1="28622" x2="67832" y2="28622"/>
                        <a14:foregroundMark x1="66434" y1="24028" x2="66434" y2="24028"/>
                        <a14:foregroundMark x1="62937" y1="26148" x2="62937" y2="26148"/>
                        <a14:foregroundMark x1="60839" y1="30742" x2="62937" y2="30035"/>
                        <a14:foregroundMark x1="65734" y1="29329" x2="61538" y2="30035"/>
                        <a14:foregroundMark x1="67133" y1="26855" x2="65734" y2="26502"/>
                        <a14:foregroundMark x1="69231" y1="25442" x2="62238" y2="24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76576">
            <a:off x="6119185" y="4104096"/>
            <a:ext cx="615315" cy="121856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248385F-15C8-4383-8D2B-9F80B6705414}"/>
              </a:ext>
            </a:extLst>
          </p:cNvPr>
          <p:cNvGrpSpPr/>
          <p:nvPr/>
        </p:nvGrpSpPr>
        <p:grpSpPr>
          <a:xfrm>
            <a:off x="7119658" y="4044295"/>
            <a:ext cx="1316866" cy="1449918"/>
            <a:chOff x="6294278" y="4321334"/>
            <a:chExt cx="1316866" cy="1449918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C98A6C3-B7DB-40EC-87A2-73F3AEE1D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21" b="-4"/>
            <a:stretch/>
          </p:blipFill>
          <p:spPr>
            <a:xfrm>
              <a:off x="6294278" y="4627382"/>
              <a:ext cx="1316866" cy="11438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966521B-776F-4DFF-9ACD-0867EDC7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6410" r="94872">
                          <a14:foregroundMark x1="94872" y1="26667" x2="89744" y2="33333"/>
                          <a14:foregroundMark x1="6410" y1="23333" x2="6624" y2="31683"/>
                          <a14:foregroundMark x1="6410" y1="66667" x2="6410" y2="66667"/>
                          <a14:foregroundMark x1="6410" y1="63333" x2="6410" y2="70000"/>
                          <a14:foregroundMark x1="8974" y1="56667" x2="8974" y2="70000"/>
                          <a14:foregroundMark x1="8974" y1="63333" x2="7692" y2="36667"/>
                          <a14:foregroundMark x1="8974" y1="53333" x2="7692" y2="73333"/>
                          <a14:foregroundMark x1="8974" y1="53333" x2="10256" y2="73333"/>
                          <a14:backgroundMark x1="6786" y1="74824" x2="8974" y2="90000"/>
                          <a14:backgroundMark x1="1282" y1="36667" x2="3337" y2="50913"/>
                          <a14:backgroundMark x1="2564" y1="20000" x2="2564" y2="2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 flipH="1">
              <a:off x="6715116" y="4533865"/>
              <a:ext cx="669083" cy="244022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F3305592-D953-47BD-9CD3-0A23FA86F1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1" t="42851" r="37173" b="35282"/>
          <a:stretch/>
        </p:blipFill>
        <p:spPr>
          <a:xfrm rot="20510629">
            <a:off x="1137375" y="2751747"/>
            <a:ext cx="871955" cy="740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2B0237F-FCF1-4AB2-B309-86A8BB4764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2" t="25254" r="42879" b="51092"/>
          <a:stretch/>
        </p:blipFill>
        <p:spPr>
          <a:xfrm>
            <a:off x="672433" y="3777399"/>
            <a:ext cx="955240" cy="871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80703F-88F8-4976-90D0-EB6BF3575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52" y="3038398"/>
            <a:ext cx="2253874" cy="20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4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6BF14A2-D689-4ED7-B6CE-D28CDB6AEE46}"/>
              </a:ext>
            </a:extLst>
          </p:cNvPr>
          <p:cNvSpPr/>
          <p:nvPr/>
        </p:nvSpPr>
        <p:spPr>
          <a:xfrm>
            <a:off x="793498" y="5323839"/>
            <a:ext cx="1791206" cy="722261"/>
          </a:xfrm>
          <a:prstGeom prst="rect">
            <a:avLst/>
          </a:prstGeom>
          <a:solidFill>
            <a:srgbClr val="DEF0F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100" dirty="0">
                <a:solidFill>
                  <a:srgbClr val="043E6F"/>
                </a:solidFill>
                <a:latin typeface="+mj-ea"/>
                <a:ea typeface="+mj-ea"/>
              </a:rPr>
              <a:t>电镀工艺大数据分析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ADD5F6-5A83-4C8C-B084-02ADBB25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709433"/>
            <a:ext cx="11468101" cy="387798"/>
          </a:xfrm>
        </p:spPr>
        <p:txBody>
          <a:bodyPr/>
          <a:lstStyle/>
          <a:p>
            <a:r>
              <a:rPr lang="en-US" altLang="zh-CN" spc="100" dirty="0">
                <a:latin typeface="+mj-ea"/>
                <a:ea typeface="+mj-ea"/>
              </a:rPr>
              <a:t>AI</a:t>
            </a:r>
            <a:r>
              <a:rPr lang="zh-TW" altLang="en-US" spc="100" dirty="0">
                <a:latin typeface="+mj-ea"/>
                <a:ea typeface="+mj-ea"/>
              </a:rPr>
              <a:t> </a:t>
            </a:r>
            <a:r>
              <a:rPr lang="zh-CN" altLang="en-US" spc="100" dirty="0">
                <a:latin typeface="+mj-ea"/>
                <a:ea typeface="+mj-ea"/>
              </a:rPr>
              <a:t>在</a:t>
            </a:r>
            <a:r>
              <a:rPr lang="zh-TW" altLang="en-US" spc="100" dirty="0">
                <a:latin typeface="+mj-ea"/>
                <a:ea typeface="+mj-ea"/>
              </a:rPr>
              <a:t> </a:t>
            </a:r>
            <a:r>
              <a:rPr lang="en-US" altLang="zh-CN" spc="100" dirty="0">
                <a:latin typeface="+mj-ea"/>
                <a:ea typeface="+mj-ea"/>
              </a:rPr>
              <a:t>PCB</a:t>
            </a:r>
            <a:r>
              <a:rPr lang="zh-CN" altLang="en-US" spc="100" dirty="0">
                <a:latin typeface="+mj-ea"/>
                <a:ea typeface="+mj-ea"/>
              </a:rPr>
              <a:t>制造各环节中的应用</a:t>
            </a:r>
            <a:endParaRPr lang="en-HK" spc="100" dirty="0">
              <a:latin typeface="+mj-ea"/>
              <a:ea typeface="+mj-ea"/>
            </a:endParaRPr>
          </a:p>
        </p:txBody>
      </p:sp>
      <p:pic>
        <p:nvPicPr>
          <p:cNvPr id="15" name="Picture 57" descr="IMGP0934">
            <a:extLst>
              <a:ext uri="{FF2B5EF4-FFF2-40B4-BE49-F238E27FC236}">
                <a16:creationId xmlns:a16="http://schemas.microsoft.com/office/drawing/2014/main" id="{E14D6D5A-303C-4EC7-9D59-8451008E1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57" y="2085382"/>
            <a:ext cx="1791210" cy="269961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56">
            <a:extLst>
              <a:ext uri="{FF2B5EF4-FFF2-40B4-BE49-F238E27FC236}">
                <a16:creationId xmlns:a16="http://schemas.microsoft.com/office/drawing/2014/main" id="{2FDFFA04-959E-430C-8EC7-B1275EBC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98" y="2062972"/>
            <a:ext cx="1791205" cy="272202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图片 60">
            <a:extLst>
              <a:ext uri="{FF2B5EF4-FFF2-40B4-BE49-F238E27FC236}">
                <a16:creationId xmlns:a16="http://schemas.microsoft.com/office/drawing/2014/main" id="{7173F535-BAB2-40C2-9E33-39EC2AE3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677" y="2075672"/>
            <a:ext cx="1791206" cy="274573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8" name="图片 62">
            <a:extLst>
              <a:ext uri="{FF2B5EF4-FFF2-40B4-BE49-F238E27FC236}">
                <a16:creationId xmlns:a16="http://schemas.microsoft.com/office/drawing/2014/main" id="{6BCD2689-C0F2-4073-AE71-07AE2688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041" y="2085382"/>
            <a:ext cx="1788278" cy="273303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图片 64">
            <a:extLst>
              <a:ext uri="{FF2B5EF4-FFF2-40B4-BE49-F238E27FC236}">
                <a16:creationId xmlns:a16="http://schemas.microsoft.com/office/drawing/2014/main" id="{8E2E02F6-C597-4318-8A26-27A7A1C05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292" y="2085382"/>
            <a:ext cx="1791210" cy="27106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22A94DA-6798-4F10-83B7-83880542C2A5}"/>
              </a:ext>
            </a:extLst>
          </p:cNvPr>
          <p:cNvSpPr txBox="1">
            <a:spLocks/>
          </p:cNvSpPr>
          <p:nvPr/>
        </p:nvSpPr>
        <p:spPr>
          <a:xfrm>
            <a:off x="859883" y="1636069"/>
            <a:ext cx="1561100" cy="249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</a:rPr>
              <a:t>电镀</a:t>
            </a:r>
            <a:r>
              <a:rPr lang="zh-TW" altLang="en-US" b="1" spc="100" dirty="0">
                <a:solidFill>
                  <a:srgbClr val="043E6F"/>
                </a:solidFill>
                <a:latin typeface="+mj-ea"/>
                <a:ea typeface="+mj-ea"/>
              </a:rPr>
              <a:t> </a:t>
            </a:r>
            <a:r>
              <a:rPr lang="en-US" altLang="zh-CN" b="1" spc="100" dirty="0">
                <a:solidFill>
                  <a:srgbClr val="043E6F"/>
                </a:solidFill>
                <a:latin typeface="+mj-ea"/>
                <a:ea typeface="+mj-ea"/>
              </a:rPr>
              <a:t>/</a:t>
            </a:r>
            <a:r>
              <a:rPr lang="zh-TW" altLang="en-US" b="1" spc="100" dirty="0">
                <a:solidFill>
                  <a:srgbClr val="043E6F"/>
                </a:solidFill>
                <a:latin typeface="+mj-ea"/>
                <a:ea typeface="+mj-ea"/>
              </a:rPr>
              <a:t> </a:t>
            </a:r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</a:rPr>
              <a:t>沉铜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DB5A79C-00EF-4FC8-87D7-5FB0CEC7F28C}"/>
              </a:ext>
            </a:extLst>
          </p:cNvPr>
          <p:cNvSpPr txBox="1">
            <a:spLocks/>
          </p:cNvSpPr>
          <p:nvPr/>
        </p:nvSpPr>
        <p:spPr>
          <a:xfrm>
            <a:off x="3180415" y="1636069"/>
            <a:ext cx="1321916" cy="249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043E6F"/>
                </a:solidFill>
                <a:latin typeface="+mj-ea"/>
                <a:ea typeface="+mj-ea"/>
              </a:rPr>
              <a:t>内外层</a:t>
            </a:r>
            <a:r>
              <a:rPr lang="en-US" altLang="zh-CN" b="1" dirty="0">
                <a:solidFill>
                  <a:srgbClr val="043E6F"/>
                </a:solidFill>
                <a:latin typeface="+mj-ea"/>
                <a:ea typeface="+mj-ea"/>
              </a:rPr>
              <a:t>AOI</a:t>
            </a:r>
            <a:endParaRPr lang="zh-CN" altLang="en-US" b="1" dirty="0">
              <a:solidFill>
                <a:srgbClr val="043E6F"/>
              </a:solidFill>
              <a:latin typeface="+mj-ea"/>
              <a:ea typeface="+mj-ea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F6B2E02-0326-4DEF-8EDB-51547B6526D6}"/>
              </a:ext>
            </a:extLst>
          </p:cNvPr>
          <p:cNvSpPr txBox="1">
            <a:spLocks/>
          </p:cNvSpPr>
          <p:nvPr/>
        </p:nvSpPr>
        <p:spPr>
          <a:xfrm>
            <a:off x="5686697" y="1636069"/>
            <a:ext cx="818606" cy="249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</a:rPr>
              <a:t>阻焊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E092F1B-7D05-4C80-AC07-2392DD4A3ACC}"/>
              </a:ext>
            </a:extLst>
          </p:cNvPr>
          <p:cNvSpPr txBox="1">
            <a:spLocks/>
          </p:cNvSpPr>
          <p:nvPr/>
        </p:nvSpPr>
        <p:spPr>
          <a:xfrm>
            <a:off x="7888345" y="1636069"/>
            <a:ext cx="689598" cy="249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</a:rPr>
              <a:t>成检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4DB85F4-532B-406B-B638-DA5ABB081F5F}"/>
              </a:ext>
            </a:extLst>
          </p:cNvPr>
          <p:cNvSpPr txBox="1">
            <a:spLocks/>
          </p:cNvSpPr>
          <p:nvPr/>
        </p:nvSpPr>
        <p:spPr>
          <a:xfrm>
            <a:off x="9883619" y="1636069"/>
            <a:ext cx="1228518" cy="249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</a:rPr>
              <a:t>分拣包装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4A2FF388-03A0-42FE-A8B3-96B9C831CBFB}"/>
              </a:ext>
            </a:extLst>
          </p:cNvPr>
          <p:cNvSpPr txBox="1">
            <a:spLocks/>
          </p:cNvSpPr>
          <p:nvPr/>
        </p:nvSpPr>
        <p:spPr>
          <a:xfrm>
            <a:off x="793498" y="5323840"/>
            <a:ext cx="1791206" cy="722261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2000" spc="100" dirty="0">
              <a:latin typeface="+mj-ea"/>
              <a:ea typeface="+mj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8A7F2B-138C-4659-ADD7-AC37462C1F76}"/>
              </a:ext>
            </a:extLst>
          </p:cNvPr>
          <p:cNvSpPr/>
          <p:nvPr/>
        </p:nvSpPr>
        <p:spPr>
          <a:xfrm>
            <a:off x="2997677" y="5323838"/>
            <a:ext cx="1791206" cy="722261"/>
          </a:xfrm>
          <a:prstGeom prst="rect">
            <a:avLst/>
          </a:prstGeom>
          <a:solidFill>
            <a:srgbClr val="DEF0F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spc="100" dirty="0">
                <a:solidFill>
                  <a:srgbClr val="043E6F"/>
                </a:solidFill>
                <a:latin typeface="+mj-ea"/>
                <a:ea typeface="+mj-ea"/>
              </a:rPr>
              <a:t>AOI</a:t>
            </a:r>
            <a:r>
              <a:rPr lang="zh-CN" altLang="en-US" sz="1600" b="1" spc="100" dirty="0">
                <a:solidFill>
                  <a:srgbClr val="043E6F"/>
                </a:solidFill>
                <a:latin typeface="+mj-ea"/>
                <a:ea typeface="+mj-ea"/>
              </a:rPr>
              <a:t>假点过滤及缺陷多分类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F0DC849-8C38-483B-B45A-6650C964E94B}"/>
              </a:ext>
            </a:extLst>
          </p:cNvPr>
          <p:cNvSpPr txBox="1">
            <a:spLocks/>
          </p:cNvSpPr>
          <p:nvPr/>
        </p:nvSpPr>
        <p:spPr>
          <a:xfrm>
            <a:off x="2997677" y="5323839"/>
            <a:ext cx="1791206" cy="722261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2000" spc="100" dirty="0">
              <a:latin typeface="+mj-ea"/>
              <a:ea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16E9F6-5D54-4EC4-A229-B96791E8BFE6}"/>
              </a:ext>
            </a:extLst>
          </p:cNvPr>
          <p:cNvSpPr/>
          <p:nvPr/>
        </p:nvSpPr>
        <p:spPr>
          <a:xfrm>
            <a:off x="5201861" y="5323838"/>
            <a:ext cx="1791206" cy="722261"/>
          </a:xfrm>
          <a:prstGeom prst="rect">
            <a:avLst/>
          </a:prstGeom>
          <a:solidFill>
            <a:srgbClr val="DEF0F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100" dirty="0">
                <a:solidFill>
                  <a:srgbClr val="043E6F"/>
                </a:solidFill>
                <a:latin typeface="+mj-ea"/>
                <a:ea typeface="+mj-ea"/>
              </a:rPr>
              <a:t>塞孔、油墨外观缺陷检测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70B9D126-C762-4AC0-A25C-AC9B4310EB8C}"/>
              </a:ext>
            </a:extLst>
          </p:cNvPr>
          <p:cNvSpPr txBox="1">
            <a:spLocks/>
          </p:cNvSpPr>
          <p:nvPr/>
        </p:nvSpPr>
        <p:spPr>
          <a:xfrm>
            <a:off x="5201861" y="5323839"/>
            <a:ext cx="1791206" cy="722261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2000" spc="100" dirty="0">
              <a:latin typeface="+mj-ea"/>
              <a:ea typeface="+mj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27831F-C090-44EA-B823-223366719F28}"/>
              </a:ext>
            </a:extLst>
          </p:cNvPr>
          <p:cNvSpPr/>
          <p:nvPr/>
        </p:nvSpPr>
        <p:spPr>
          <a:xfrm>
            <a:off x="7386209" y="5323837"/>
            <a:ext cx="1791206" cy="722261"/>
          </a:xfrm>
          <a:prstGeom prst="rect">
            <a:avLst/>
          </a:prstGeom>
          <a:solidFill>
            <a:srgbClr val="DEF0F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spc="100" dirty="0">
                <a:solidFill>
                  <a:srgbClr val="043E6F"/>
                </a:solidFill>
                <a:latin typeface="+mj-ea"/>
                <a:ea typeface="+mj-ea"/>
              </a:rPr>
              <a:t>AVI</a:t>
            </a:r>
            <a:r>
              <a:rPr lang="zh-CN" altLang="en-US" sz="1600" b="1" spc="100" dirty="0">
                <a:solidFill>
                  <a:srgbClr val="043E6F"/>
                </a:solidFill>
                <a:latin typeface="+mj-ea"/>
                <a:ea typeface="+mj-ea"/>
              </a:rPr>
              <a:t>假点过滤及缺陷多分类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580A28D-353E-4474-B050-2942C034B43B}"/>
              </a:ext>
            </a:extLst>
          </p:cNvPr>
          <p:cNvSpPr txBox="1">
            <a:spLocks/>
          </p:cNvSpPr>
          <p:nvPr/>
        </p:nvSpPr>
        <p:spPr>
          <a:xfrm>
            <a:off x="7386209" y="5323838"/>
            <a:ext cx="1791206" cy="722261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2000" spc="100" dirty="0"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A11A8D-2A45-429A-B4B6-8C6A1A1D7ED7}"/>
              </a:ext>
            </a:extLst>
          </p:cNvPr>
          <p:cNvSpPr/>
          <p:nvPr/>
        </p:nvSpPr>
        <p:spPr>
          <a:xfrm>
            <a:off x="9607296" y="5323836"/>
            <a:ext cx="1791206" cy="722261"/>
          </a:xfrm>
          <a:prstGeom prst="rect">
            <a:avLst/>
          </a:prstGeom>
          <a:solidFill>
            <a:srgbClr val="DEF0F5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100" dirty="0">
                <a:solidFill>
                  <a:srgbClr val="043E6F"/>
                </a:solidFill>
                <a:latin typeface="+mj-ea"/>
                <a:ea typeface="+mj-ea"/>
              </a:rPr>
              <a:t>混料分拣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4195BE4-E2AF-4E2B-BBDC-5749C31B1DE7}"/>
              </a:ext>
            </a:extLst>
          </p:cNvPr>
          <p:cNvSpPr/>
          <p:nvPr/>
        </p:nvSpPr>
        <p:spPr>
          <a:xfrm>
            <a:off x="-1" y="-5014"/>
            <a:ext cx="12192000" cy="6858000"/>
          </a:xfrm>
          <a:prstGeom prst="rect">
            <a:avLst/>
          </a:prstGeom>
          <a:blipFill dpi="0" rotWithShape="1">
            <a:blip r:embed="rId7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21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998FD3-CEEB-46E8-A096-4A22EE4ACCE9}"/>
              </a:ext>
            </a:extLst>
          </p:cNvPr>
          <p:cNvSpPr txBox="1"/>
          <p:nvPr/>
        </p:nvSpPr>
        <p:spPr>
          <a:xfrm>
            <a:off x="11347171" y="5023240"/>
            <a:ext cx="100" cy="358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endParaRPr lang="zh-CN" altLang="en-US" sz="2800" kern="1900" dirty="0">
              <a:solidFill>
                <a:srgbClr val="043E6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5E430C-1FCF-4621-97E9-DA13C6EB2044}"/>
              </a:ext>
            </a:extLst>
          </p:cNvPr>
          <p:cNvSpPr txBox="1"/>
          <p:nvPr/>
        </p:nvSpPr>
        <p:spPr>
          <a:xfrm>
            <a:off x="9379756" y="5166454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kern="1900" dirty="0">
                <a:solidFill>
                  <a:srgbClr val="043E6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案例分享</a:t>
            </a:r>
          </a:p>
        </p:txBody>
      </p:sp>
    </p:spTree>
    <p:extLst>
      <p:ext uri="{BB962C8B-B14F-4D97-AF65-F5344CB8AC3E}">
        <p14:creationId xmlns:p14="http://schemas.microsoft.com/office/powerpoint/2010/main" val="52241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335F329-860A-4FD5-91D5-267541353B2C}"/>
              </a:ext>
            </a:extLst>
          </p:cNvPr>
          <p:cNvSpPr/>
          <p:nvPr/>
        </p:nvSpPr>
        <p:spPr>
          <a:xfrm>
            <a:off x="231945" y="744702"/>
            <a:ext cx="5515319" cy="57608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649EB2">
                  <a:alpha val="16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BB1A120-5F6A-47BF-A3D5-0C4D9123083D}"/>
              </a:ext>
            </a:extLst>
          </p:cNvPr>
          <p:cNvCxnSpPr>
            <a:cxnSpLocks/>
          </p:cNvCxnSpPr>
          <p:nvPr/>
        </p:nvCxnSpPr>
        <p:spPr>
          <a:xfrm>
            <a:off x="5975092" y="398212"/>
            <a:ext cx="0" cy="61530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8AB1E72-BF8B-4789-A7AA-50098C86D65F}"/>
              </a:ext>
            </a:extLst>
          </p:cNvPr>
          <p:cNvGrpSpPr/>
          <p:nvPr/>
        </p:nvGrpSpPr>
        <p:grpSpPr>
          <a:xfrm>
            <a:off x="244238" y="1405778"/>
            <a:ext cx="5594295" cy="1674626"/>
            <a:chOff x="211964" y="1276682"/>
            <a:chExt cx="5594295" cy="1674626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B4976D7-C2A8-4BD3-952E-62B6E1969E76}"/>
                </a:ext>
              </a:extLst>
            </p:cNvPr>
            <p:cNvSpPr/>
            <p:nvPr/>
          </p:nvSpPr>
          <p:spPr>
            <a:xfrm>
              <a:off x="267487" y="1340492"/>
              <a:ext cx="5454433" cy="16108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BB28B41-7C50-46F0-A8F6-F792A4073FCB}"/>
                </a:ext>
              </a:extLst>
            </p:cNvPr>
            <p:cNvSpPr txBox="1"/>
            <p:nvPr/>
          </p:nvSpPr>
          <p:spPr>
            <a:xfrm>
              <a:off x="211964" y="1276682"/>
              <a:ext cx="5594295" cy="167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概述：产品为一个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PCB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面板，将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PCB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面板上的序列号识别，检测结果给到机械臂去进行分类良品、不良；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产品尺寸：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600mm * 600mm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客户需求：产品序列号与检孔机检测结果进行绑定，方便客户追溯；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效率要求：在流水线上，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2s/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片</a:t>
              </a:r>
            </a:p>
          </p:txBody>
        </p: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22ED700-C371-4937-993B-BEDFE678C63B}"/>
              </a:ext>
            </a:extLst>
          </p:cNvPr>
          <p:cNvSpPr/>
          <p:nvPr/>
        </p:nvSpPr>
        <p:spPr>
          <a:xfrm>
            <a:off x="6146539" y="744702"/>
            <a:ext cx="5820975" cy="344513"/>
          </a:xfrm>
          <a:prstGeom prst="roundRect">
            <a:avLst/>
          </a:prstGeom>
          <a:solidFill>
            <a:srgbClr val="649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客户挑战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79AFEC6-D39C-49B4-9287-33C1CB5984AD}"/>
              </a:ext>
            </a:extLst>
          </p:cNvPr>
          <p:cNvGrpSpPr/>
          <p:nvPr/>
        </p:nvGrpSpPr>
        <p:grpSpPr>
          <a:xfrm>
            <a:off x="6165750" y="1099347"/>
            <a:ext cx="5812171" cy="5057707"/>
            <a:chOff x="6425942" y="1361998"/>
            <a:chExt cx="5931291" cy="5057707"/>
          </a:xfrm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4196B043-0F68-4703-82A1-608F6E580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5942" y="1361998"/>
              <a:ext cx="2905127" cy="2520000"/>
            </a:xfrm>
            <a:prstGeom prst="rect">
              <a:avLst/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96000">
                  <a:schemeClr val="accent1">
                    <a:alpha val="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66925ADD-1DD8-4C9C-B011-92856AD2B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2106" y="3899705"/>
              <a:ext cx="2905127" cy="2520000"/>
            </a:xfrm>
            <a:prstGeom prst="rect">
              <a:avLst/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96000">
                  <a:schemeClr val="accent1">
                    <a:alpha val="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902F197F-2024-4ADF-A26E-1867C3F5D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348" y="3899705"/>
              <a:ext cx="2905127" cy="2520000"/>
            </a:xfrm>
            <a:prstGeom prst="rect">
              <a:avLst/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96000">
                  <a:schemeClr val="accent1">
                    <a:alpha val="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048BD7AE-A682-4327-8331-BD95BC8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1700" y="1361998"/>
              <a:ext cx="2905127" cy="2520000"/>
            </a:xfrm>
            <a:prstGeom prst="rect">
              <a:avLst/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96000">
                  <a:schemeClr val="accent1">
                    <a:alpha val="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7D38477C-C950-43F4-84B3-809EA75A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914" y="1399372"/>
            <a:ext cx="873663" cy="873663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94C46034-0BE6-4793-A52B-E107A061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9146" y="4022449"/>
            <a:ext cx="736884" cy="736884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8796FB4D-A2E1-40BA-A91D-58C369E31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5881" y="1554655"/>
            <a:ext cx="598193" cy="598193"/>
          </a:xfrm>
          <a:prstGeom prst="rect">
            <a:avLst/>
          </a:prstGeom>
        </p:spPr>
      </p:pic>
      <p:sp>
        <p:nvSpPr>
          <p:cNvPr id="53" name="iconfont-11790-5635073">
            <a:extLst>
              <a:ext uri="{FF2B5EF4-FFF2-40B4-BE49-F238E27FC236}">
                <a16:creationId xmlns:a16="http://schemas.microsoft.com/office/drawing/2014/main" id="{42E49AA4-B3D8-48D7-B520-7E32CF19FAB3}"/>
              </a:ext>
            </a:extLst>
          </p:cNvPr>
          <p:cNvSpPr/>
          <p:nvPr/>
        </p:nvSpPr>
        <p:spPr>
          <a:xfrm>
            <a:off x="10911708" y="1543163"/>
            <a:ext cx="609685" cy="609685"/>
          </a:xfrm>
          <a:custGeom>
            <a:avLst/>
            <a:gdLst>
              <a:gd name="T0" fmla="*/ 6200 w 12400"/>
              <a:gd name="T1" fmla="*/ 0 h 12400"/>
              <a:gd name="T2" fmla="*/ 0 w 12400"/>
              <a:gd name="T3" fmla="*/ 6200 h 12400"/>
              <a:gd name="T4" fmla="*/ 6200 w 12400"/>
              <a:gd name="T5" fmla="*/ 12400 h 12400"/>
              <a:gd name="T6" fmla="*/ 12400 w 12400"/>
              <a:gd name="T7" fmla="*/ 6200 h 12400"/>
              <a:gd name="T8" fmla="*/ 6200 w 12400"/>
              <a:gd name="T9" fmla="*/ 0 h 12400"/>
              <a:gd name="T10" fmla="*/ 6200 w 12400"/>
              <a:gd name="T11" fmla="*/ 11200 h 12400"/>
              <a:gd name="T12" fmla="*/ 1200 w 12400"/>
              <a:gd name="T13" fmla="*/ 6200 h 12400"/>
              <a:gd name="T14" fmla="*/ 6200 w 12400"/>
              <a:gd name="T15" fmla="*/ 1200 h 12400"/>
              <a:gd name="T16" fmla="*/ 11200 w 12400"/>
              <a:gd name="T17" fmla="*/ 6200 h 12400"/>
              <a:gd name="T18" fmla="*/ 6200 w 12400"/>
              <a:gd name="T19" fmla="*/ 11200 h 12400"/>
              <a:gd name="T20" fmla="*/ 9428 w 12400"/>
              <a:gd name="T21" fmla="*/ 3605 h 12400"/>
              <a:gd name="T22" fmla="*/ 9045 w 12400"/>
              <a:gd name="T23" fmla="*/ 3542 h 12400"/>
              <a:gd name="T24" fmla="*/ 7045 w 12400"/>
              <a:gd name="T25" fmla="*/ 4743 h 12400"/>
              <a:gd name="T26" fmla="*/ 6900 w 12400"/>
              <a:gd name="T27" fmla="*/ 5000 h 12400"/>
              <a:gd name="T28" fmla="*/ 7045 w 12400"/>
              <a:gd name="T29" fmla="*/ 5258 h 12400"/>
              <a:gd name="T30" fmla="*/ 9045 w 12400"/>
              <a:gd name="T31" fmla="*/ 6458 h 12400"/>
              <a:gd name="T32" fmla="*/ 9428 w 12400"/>
              <a:gd name="T33" fmla="*/ 6395 h 12400"/>
              <a:gd name="T34" fmla="*/ 9430 w 12400"/>
              <a:gd name="T35" fmla="*/ 6008 h 12400"/>
              <a:gd name="T36" fmla="*/ 8590 w 12400"/>
              <a:gd name="T37" fmla="*/ 5000 h 12400"/>
              <a:gd name="T38" fmla="*/ 9430 w 12400"/>
              <a:gd name="T39" fmla="*/ 3993 h 12400"/>
              <a:gd name="T40" fmla="*/ 9428 w 12400"/>
              <a:gd name="T41" fmla="*/ 3605 h 12400"/>
              <a:gd name="T42" fmla="*/ 5500 w 12400"/>
              <a:gd name="T43" fmla="*/ 5000 h 12400"/>
              <a:gd name="T44" fmla="*/ 5355 w 12400"/>
              <a:gd name="T45" fmla="*/ 4743 h 12400"/>
              <a:gd name="T46" fmla="*/ 3355 w 12400"/>
              <a:gd name="T47" fmla="*/ 3542 h 12400"/>
              <a:gd name="T48" fmla="*/ 2973 w 12400"/>
              <a:gd name="T49" fmla="*/ 3605 h 12400"/>
              <a:gd name="T50" fmla="*/ 2970 w 12400"/>
              <a:gd name="T51" fmla="*/ 3993 h 12400"/>
              <a:gd name="T52" fmla="*/ 3810 w 12400"/>
              <a:gd name="T53" fmla="*/ 5000 h 12400"/>
              <a:gd name="T54" fmla="*/ 2970 w 12400"/>
              <a:gd name="T55" fmla="*/ 6008 h 12400"/>
              <a:gd name="T56" fmla="*/ 2973 w 12400"/>
              <a:gd name="T57" fmla="*/ 6395 h 12400"/>
              <a:gd name="T58" fmla="*/ 3355 w 12400"/>
              <a:gd name="T59" fmla="*/ 6458 h 12400"/>
              <a:gd name="T60" fmla="*/ 5355 w 12400"/>
              <a:gd name="T61" fmla="*/ 5258 h 12400"/>
              <a:gd name="T62" fmla="*/ 5500 w 12400"/>
              <a:gd name="T63" fmla="*/ 5000 h 12400"/>
              <a:gd name="T64" fmla="*/ 6200 w 12400"/>
              <a:gd name="T65" fmla="*/ 6600 h 12400"/>
              <a:gd name="T66" fmla="*/ 3505 w 12400"/>
              <a:gd name="T67" fmla="*/ 8933 h 12400"/>
              <a:gd name="T68" fmla="*/ 3892 w 12400"/>
              <a:gd name="T69" fmla="*/ 9380 h 12400"/>
              <a:gd name="T70" fmla="*/ 6200 w 12400"/>
              <a:gd name="T71" fmla="*/ 9000 h 12400"/>
              <a:gd name="T72" fmla="*/ 8508 w 12400"/>
              <a:gd name="T73" fmla="*/ 9380 h 12400"/>
              <a:gd name="T74" fmla="*/ 8895 w 12400"/>
              <a:gd name="T75" fmla="*/ 8933 h 12400"/>
              <a:gd name="T76" fmla="*/ 6200 w 12400"/>
              <a:gd name="T77" fmla="*/ 660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00" h="12400">
                <a:moveTo>
                  <a:pt x="6200" y="0"/>
                </a:moveTo>
                <a:cubicBezTo>
                  <a:pt x="2775" y="0"/>
                  <a:pt x="0" y="2775"/>
                  <a:pt x="0" y="6200"/>
                </a:cubicBezTo>
                <a:cubicBezTo>
                  <a:pt x="0" y="9625"/>
                  <a:pt x="2775" y="12400"/>
                  <a:pt x="6200" y="12400"/>
                </a:cubicBezTo>
                <a:cubicBezTo>
                  <a:pt x="9625" y="12400"/>
                  <a:pt x="12400" y="9625"/>
                  <a:pt x="12400" y="6200"/>
                </a:cubicBezTo>
                <a:cubicBezTo>
                  <a:pt x="12400" y="2775"/>
                  <a:pt x="9625" y="0"/>
                  <a:pt x="6200" y="0"/>
                </a:cubicBezTo>
                <a:close/>
                <a:moveTo>
                  <a:pt x="6200" y="11200"/>
                </a:moveTo>
                <a:cubicBezTo>
                  <a:pt x="3442" y="11200"/>
                  <a:pt x="1200" y="8958"/>
                  <a:pt x="1200" y="6200"/>
                </a:cubicBezTo>
                <a:cubicBezTo>
                  <a:pt x="1200" y="3442"/>
                  <a:pt x="3442" y="1200"/>
                  <a:pt x="6200" y="1200"/>
                </a:cubicBezTo>
                <a:cubicBezTo>
                  <a:pt x="8958" y="1200"/>
                  <a:pt x="11200" y="3442"/>
                  <a:pt x="11200" y="6200"/>
                </a:cubicBezTo>
                <a:cubicBezTo>
                  <a:pt x="11200" y="8958"/>
                  <a:pt x="8958" y="11200"/>
                  <a:pt x="6200" y="11200"/>
                </a:cubicBezTo>
                <a:close/>
                <a:moveTo>
                  <a:pt x="9428" y="3605"/>
                </a:moveTo>
                <a:cubicBezTo>
                  <a:pt x="9333" y="3495"/>
                  <a:pt x="9170" y="3470"/>
                  <a:pt x="9045" y="3542"/>
                </a:cubicBezTo>
                <a:lnTo>
                  <a:pt x="7045" y="4743"/>
                </a:lnTo>
                <a:cubicBezTo>
                  <a:pt x="6955" y="4797"/>
                  <a:pt x="6900" y="4895"/>
                  <a:pt x="6900" y="5000"/>
                </a:cubicBezTo>
                <a:cubicBezTo>
                  <a:pt x="6900" y="5105"/>
                  <a:pt x="6955" y="5203"/>
                  <a:pt x="7045" y="5258"/>
                </a:cubicBezTo>
                <a:lnTo>
                  <a:pt x="9045" y="6458"/>
                </a:lnTo>
                <a:cubicBezTo>
                  <a:pt x="9180" y="6538"/>
                  <a:pt x="9340" y="6498"/>
                  <a:pt x="9428" y="6395"/>
                </a:cubicBezTo>
                <a:cubicBezTo>
                  <a:pt x="9523" y="6283"/>
                  <a:pt x="9525" y="6120"/>
                  <a:pt x="9430" y="6008"/>
                </a:cubicBezTo>
                <a:lnTo>
                  <a:pt x="8590" y="5000"/>
                </a:lnTo>
                <a:lnTo>
                  <a:pt x="9430" y="3993"/>
                </a:lnTo>
                <a:cubicBezTo>
                  <a:pt x="9525" y="3880"/>
                  <a:pt x="9523" y="3715"/>
                  <a:pt x="9428" y="3605"/>
                </a:cubicBezTo>
                <a:close/>
                <a:moveTo>
                  <a:pt x="5500" y="5000"/>
                </a:moveTo>
                <a:cubicBezTo>
                  <a:pt x="5500" y="4895"/>
                  <a:pt x="5445" y="4798"/>
                  <a:pt x="5355" y="4743"/>
                </a:cubicBezTo>
                <a:lnTo>
                  <a:pt x="3355" y="3542"/>
                </a:lnTo>
                <a:cubicBezTo>
                  <a:pt x="3230" y="3467"/>
                  <a:pt x="3067" y="3495"/>
                  <a:pt x="2973" y="3605"/>
                </a:cubicBezTo>
                <a:cubicBezTo>
                  <a:pt x="2878" y="3717"/>
                  <a:pt x="2875" y="3880"/>
                  <a:pt x="2970" y="3993"/>
                </a:cubicBezTo>
                <a:lnTo>
                  <a:pt x="3810" y="5000"/>
                </a:lnTo>
                <a:lnTo>
                  <a:pt x="2970" y="6008"/>
                </a:lnTo>
                <a:cubicBezTo>
                  <a:pt x="2875" y="6120"/>
                  <a:pt x="2878" y="6283"/>
                  <a:pt x="2973" y="6395"/>
                </a:cubicBezTo>
                <a:cubicBezTo>
                  <a:pt x="3060" y="6498"/>
                  <a:pt x="3220" y="6538"/>
                  <a:pt x="3355" y="6458"/>
                </a:cubicBezTo>
                <a:lnTo>
                  <a:pt x="5355" y="5258"/>
                </a:lnTo>
                <a:cubicBezTo>
                  <a:pt x="5445" y="5203"/>
                  <a:pt x="5500" y="5105"/>
                  <a:pt x="5500" y="5000"/>
                </a:cubicBezTo>
                <a:close/>
                <a:moveTo>
                  <a:pt x="6200" y="6600"/>
                </a:moveTo>
                <a:cubicBezTo>
                  <a:pt x="5065" y="6600"/>
                  <a:pt x="3678" y="7558"/>
                  <a:pt x="3505" y="8933"/>
                </a:cubicBezTo>
                <a:cubicBezTo>
                  <a:pt x="3467" y="9228"/>
                  <a:pt x="3678" y="9473"/>
                  <a:pt x="3892" y="9380"/>
                </a:cubicBezTo>
                <a:cubicBezTo>
                  <a:pt x="4460" y="9138"/>
                  <a:pt x="5300" y="9000"/>
                  <a:pt x="6200" y="9000"/>
                </a:cubicBezTo>
                <a:cubicBezTo>
                  <a:pt x="7100" y="9000"/>
                  <a:pt x="7940" y="9138"/>
                  <a:pt x="8508" y="9380"/>
                </a:cubicBezTo>
                <a:cubicBezTo>
                  <a:pt x="8720" y="9473"/>
                  <a:pt x="8933" y="9230"/>
                  <a:pt x="8895" y="8933"/>
                </a:cubicBezTo>
                <a:cubicBezTo>
                  <a:pt x="8723" y="7558"/>
                  <a:pt x="7335" y="6600"/>
                  <a:pt x="6200" y="660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8" name="图形 67">
            <a:extLst>
              <a:ext uri="{FF2B5EF4-FFF2-40B4-BE49-F238E27FC236}">
                <a16:creationId xmlns:a16="http://schemas.microsoft.com/office/drawing/2014/main" id="{DCD3F640-2609-4116-BE41-9AD2BE6D63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9354" y="3851578"/>
            <a:ext cx="1015603" cy="1015603"/>
          </a:xfrm>
          <a:prstGeom prst="rect">
            <a:avLst/>
          </a:prstGeom>
        </p:spPr>
      </p:pic>
      <p:pic>
        <p:nvPicPr>
          <p:cNvPr id="72" name="图形 71">
            <a:extLst>
              <a:ext uri="{FF2B5EF4-FFF2-40B4-BE49-F238E27FC236}">
                <a16:creationId xmlns:a16="http://schemas.microsoft.com/office/drawing/2014/main" id="{9816E46B-3977-497D-A583-C8E159BC2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40002" y="3863432"/>
            <a:ext cx="776709" cy="776709"/>
          </a:xfrm>
          <a:prstGeom prst="rect">
            <a:avLst/>
          </a:prstGeom>
        </p:spPr>
      </p:pic>
      <p:sp>
        <p:nvSpPr>
          <p:cNvPr id="75" name="young-teacher-smoking-on-class-desktop_43138">
            <a:extLst>
              <a:ext uri="{FF2B5EF4-FFF2-40B4-BE49-F238E27FC236}">
                <a16:creationId xmlns:a16="http://schemas.microsoft.com/office/drawing/2014/main" id="{B959C635-7DF4-4210-9F5B-FD435A7156CB}"/>
              </a:ext>
            </a:extLst>
          </p:cNvPr>
          <p:cNvSpPr/>
          <p:nvPr/>
        </p:nvSpPr>
        <p:spPr>
          <a:xfrm>
            <a:off x="11055919" y="4059287"/>
            <a:ext cx="609685" cy="600183"/>
          </a:xfrm>
          <a:custGeom>
            <a:avLst/>
            <a:gdLst>
              <a:gd name="connsiteX0" fmla="*/ 385031 w 558119"/>
              <a:gd name="connsiteY0" fmla="*/ 374090 h 549421"/>
              <a:gd name="connsiteX1" fmla="*/ 385031 w 558119"/>
              <a:gd name="connsiteY1" fmla="*/ 375379 h 549421"/>
              <a:gd name="connsiteX2" fmla="*/ 386322 w 558119"/>
              <a:gd name="connsiteY2" fmla="*/ 375379 h 549421"/>
              <a:gd name="connsiteX3" fmla="*/ 386322 w 558119"/>
              <a:gd name="connsiteY3" fmla="*/ 374090 h 549421"/>
              <a:gd name="connsiteX4" fmla="*/ 385031 w 558119"/>
              <a:gd name="connsiteY4" fmla="*/ 374090 h 549421"/>
              <a:gd name="connsiteX5" fmla="*/ 364363 w 558119"/>
              <a:gd name="connsiteY5" fmla="*/ 354752 h 549421"/>
              <a:gd name="connsiteX6" fmla="*/ 372114 w 558119"/>
              <a:gd name="connsiteY6" fmla="*/ 354752 h 549421"/>
              <a:gd name="connsiteX7" fmla="*/ 372114 w 558119"/>
              <a:gd name="connsiteY7" fmla="*/ 375379 h 549421"/>
              <a:gd name="connsiteX8" fmla="*/ 375989 w 558119"/>
              <a:gd name="connsiteY8" fmla="*/ 375379 h 549421"/>
              <a:gd name="connsiteX9" fmla="*/ 375989 w 558119"/>
              <a:gd name="connsiteY9" fmla="*/ 372801 h 549421"/>
              <a:gd name="connsiteX10" fmla="*/ 381155 w 558119"/>
              <a:gd name="connsiteY10" fmla="*/ 367644 h 549421"/>
              <a:gd name="connsiteX11" fmla="*/ 382447 w 558119"/>
              <a:gd name="connsiteY11" fmla="*/ 368933 h 549421"/>
              <a:gd name="connsiteX12" fmla="*/ 387614 w 558119"/>
              <a:gd name="connsiteY12" fmla="*/ 365066 h 549421"/>
              <a:gd name="connsiteX13" fmla="*/ 391489 w 558119"/>
              <a:gd name="connsiteY13" fmla="*/ 368933 h 549421"/>
              <a:gd name="connsiteX14" fmla="*/ 395364 w 558119"/>
              <a:gd name="connsiteY14" fmla="*/ 372801 h 549421"/>
              <a:gd name="connsiteX15" fmla="*/ 395364 w 558119"/>
              <a:gd name="connsiteY15" fmla="*/ 375379 h 549421"/>
              <a:gd name="connsiteX16" fmla="*/ 404406 w 558119"/>
              <a:gd name="connsiteY16" fmla="*/ 375379 h 549421"/>
              <a:gd name="connsiteX17" fmla="*/ 403115 w 558119"/>
              <a:gd name="connsiteY17" fmla="*/ 372801 h 549421"/>
              <a:gd name="connsiteX18" fmla="*/ 408281 w 558119"/>
              <a:gd name="connsiteY18" fmla="*/ 367644 h 549421"/>
              <a:gd name="connsiteX19" fmla="*/ 413448 w 558119"/>
              <a:gd name="connsiteY19" fmla="*/ 372801 h 549421"/>
              <a:gd name="connsiteX20" fmla="*/ 412156 w 558119"/>
              <a:gd name="connsiteY20" fmla="*/ 375379 h 549421"/>
              <a:gd name="connsiteX21" fmla="*/ 414740 w 558119"/>
              <a:gd name="connsiteY21" fmla="*/ 375379 h 549421"/>
              <a:gd name="connsiteX22" fmla="*/ 413448 w 558119"/>
              <a:gd name="connsiteY22" fmla="*/ 372801 h 549421"/>
              <a:gd name="connsiteX23" fmla="*/ 418615 w 558119"/>
              <a:gd name="connsiteY23" fmla="*/ 367644 h 549421"/>
              <a:gd name="connsiteX24" fmla="*/ 423782 w 558119"/>
              <a:gd name="connsiteY24" fmla="*/ 372801 h 549421"/>
              <a:gd name="connsiteX25" fmla="*/ 423782 w 558119"/>
              <a:gd name="connsiteY25" fmla="*/ 375379 h 549421"/>
              <a:gd name="connsiteX26" fmla="*/ 434115 w 558119"/>
              <a:gd name="connsiteY26" fmla="*/ 375379 h 549421"/>
              <a:gd name="connsiteX27" fmla="*/ 434115 w 558119"/>
              <a:gd name="connsiteY27" fmla="*/ 354752 h 549421"/>
              <a:gd name="connsiteX28" fmla="*/ 441866 w 558119"/>
              <a:gd name="connsiteY28" fmla="*/ 354752 h 549421"/>
              <a:gd name="connsiteX29" fmla="*/ 441866 w 558119"/>
              <a:gd name="connsiteY29" fmla="*/ 381825 h 549421"/>
              <a:gd name="connsiteX30" fmla="*/ 558119 w 558119"/>
              <a:gd name="connsiteY30" fmla="*/ 381825 h 549421"/>
              <a:gd name="connsiteX31" fmla="*/ 558119 w 558119"/>
              <a:gd name="connsiteY31" fmla="*/ 408898 h 549421"/>
              <a:gd name="connsiteX32" fmla="*/ 540035 w 558119"/>
              <a:gd name="connsiteY32" fmla="*/ 408898 h 549421"/>
              <a:gd name="connsiteX33" fmla="*/ 540035 w 558119"/>
              <a:gd name="connsiteY33" fmla="*/ 549421 h 549421"/>
              <a:gd name="connsiteX34" fmla="*/ 520660 w 558119"/>
              <a:gd name="connsiteY34" fmla="*/ 549421 h 549421"/>
              <a:gd name="connsiteX35" fmla="*/ 520660 w 558119"/>
              <a:gd name="connsiteY35" fmla="*/ 408898 h 549421"/>
              <a:gd name="connsiteX36" fmla="*/ 359196 w 558119"/>
              <a:gd name="connsiteY36" fmla="*/ 408898 h 549421"/>
              <a:gd name="connsiteX37" fmla="*/ 359196 w 558119"/>
              <a:gd name="connsiteY37" fmla="*/ 549421 h 549421"/>
              <a:gd name="connsiteX38" fmla="*/ 339821 w 558119"/>
              <a:gd name="connsiteY38" fmla="*/ 549421 h 549421"/>
              <a:gd name="connsiteX39" fmla="*/ 339821 w 558119"/>
              <a:gd name="connsiteY39" fmla="*/ 408898 h 549421"/>
              <a:gd name="connsiteX40" fmla="*/ 329487 w 558119"/>
              <a:gd name="connsiteY40" fmla="*/ 408898 h 549421"/>
              <a:gd name="connsiteX41" fmla="*/ 329487 w 558119"/>
              <a:gd name="connsiteY41" fmla="*/ 381825 h 549421"/>
              <a:gd name="connsiteX42" fmla="*/ 364363 w 558119"/>
              <a:gd name="connsiteY42" fmla="*/ 381825 h 549421"/>
              <a:gd name="connsiteX43" fmla="*/ 413361 w 558119"/>
              <a:gd name="connsiteY43" fmla="*/ 319961 h 549421"/>
              <a:gd name="connsiteX44" fmla="*/ 417244 w 558119"/>
              <a:gd name="connsiteY44" fmla="*/ 326411 h 549421"/>
              <a:gd name="connsiteX45" fmla="*/ 418538 w 558119"/>
              <a:gd name="connsiteY45" fmla="*/ 330280 h 549421"/>
              <a:gd name="connsiteX46" fmla="*/ 418538 w 558119"/>
              <a:gd name="connsiteY46" fmla="*/ 335440 h 549421"/>
              <a:gd name="connsiteX47" fmla="*/ 415949 w 558119"/>
              <a:gd name="connsiteY47" fmla="*/ 339310 h 549421"/>
              <a:gd name="connsiteX48" fmla="*/ 414655 w 558119"/>
              <a:gd name="connsiteY48" fmla="*/ 341890 h 549421"/>
              <a:gd name="connsiteX49" fmla="*/ 414655 w 558119"/>
              <a:gd name="connsiteY49" fmla="*/ 343179 h 549421"/>
              <a:gd name="connsiteX50" fmla="*/ 413361 w 558119"/>
              <a:gd name="connsiteY50" fmla="*/ 347049 h 549421"/>
              <a:gd name="connsiteX51" fmla="*/ 412066 w 558119"/>
              <a:gd name="connsiteY51" fmla="*/ 349629 h 549421"/>
              <a:gd name="connsiteX52" fmla="*/ 413361 w 558119"/>
              <a:gd name="connsiteY52" fmla="*/ 357369 h 549421"/>
              <a:gd name="connsiteX53" fmla="*/ 413361 w 558119"/>
              <a:gd name="connsiteY53" fmla="*/ 365108 h 549421"/>
              <a:gd name="connsiteX54" fmla="*/ 410772 w 558119"/>
              <a:gd name="connsiteY54" fmla="*/ 358658 h 549421"/>
              <a:gd name="connsiteX55" fmla="*/ 408183 w 558119"/>
              <a:gd name="connsiteY55" fmla="*/ 350919 h 549421"/>
              <a:gd name="connsiteX56" fmla="*/ 409478 w 558119"/>
              <a:gd name="connsiteY56" fmla="*/ 345759 h 549421"/>
              <a:gd name="connsiteX57" fmla="*/ 410772 w 558119"/>
              <a:gd name="connsiteY57" fmla="*/ 340600 h 549421"/>
              <a:gd name="connsiteX58" fmla="*/ 413361 w 558119"/>
              <a:gd name="connsiteY58" fmla="*/ 336730 h 549421"/>
              <a:gd name="connsiteX59" fmla="*/ 414655 w 558119"/>
              <a:gd name="connsiteY59" fmla="*/ 334150 h 549421"/>
              <a:gd name="connsiteX60" fmla="*/ 415949 w 558119"/>
              <a:gd name="connsiteY60" fmla="*/ 327700 h 549421"/>
              <a:gd name="connsiteX61" fmla="*/ 413361 w 558119"/>
              <a:gd name="connsiteY61" fmla="*/ 319961 h 549421"/>
              <a:gd name="connsiteX62" fmla="*/ 404249 w 558119"/>
              <a:gd name="connsiteY62" fmla="*/ 290139 h 549421"/>
              <a:gd name="connsiteX63" fmla="*/ 408132 w 558119"/>
              <a:gd name="connsiteY63" fmla="*/ 296595 h 549421"/>
              <a:gd name="connsiteX64" fmla="*/ 409426 w 558119"/>
              <a:gd name="connsiteY64" fmla="*/ 300469 h 549421"/>
              <a:gd name="connsiteX65" fmla="*/ 409426 w 558119"/>
              <a:gd name="connsiteY65" fmla="*/ 304343 h 549421"/>
              <a:gd name="connsiteX66" fmla="*/ 406837 w 558119"/>
              <a:gd name="connsiteY66" fmla="*/ 309508 h 549421"/>
              <a:gd name="connsiteX67" fmla="*/ 405543 w 558119"/>
              <a:gd name="connsiteY67" fmla="*/ 310800 h 549421"/>
              <a:gd name="connsiteX68" fmla="*/ 405543 w 558119"/>
              <a:gd name="connsiteY68" fmla="*/ 312091 h 549421"/>
              <a:gd name="connsiteX69" fmla="*/ 402954 w 558119"/>
              <a:gd name="connsiteY69" fmla="*/ 315965 h 549421"/>
              <a:gd name="connsiteX70" fmla="*/ 402954 w 558119"/>
              <a:gd name="connsiteY70" fmla="*/ 319839 h 549421"/>
              <a:gd name="connsiteX71" fmla="*/ 402954 w 558119"/>
              <a:gd name="connsiteY71" fmla="*/ 327587 h 549421"/>
              <a:gd name="connsiteX72" fmla="*/ 404249 w 558119"/>
              <a:gd name="connsiteY72" fmla="*/ 334043 h 549421"/>
              <a:gd name="connsiteX73" fmla="*/ 401660 w 558119"/>
              <a:gd name="connsiteY73" fmla="*/ 327587 h 549421"/>
              <a:gd name="connsiteX74" fmla="*/ 399071 w 558119"/>
              <a:gd name="connsiteY74" fmla="*/ 319839 h 549421"/>
              <a:gd name="connsiteX75" fmla="*/ 399071 w 558119"/>
              <a:gd name="connsiteY75" fmla="*/ 314674 h 549421"/>
              <a:gd name="connsiteX76" fmla="*/ 401660 w 558119"/>
              <a:gd name="connsiteY76" fmla="*/ 310800 h 549421"/>
              <a:gd name="connsiteX77" fmla="*/ 404249 w 558119"/>
              <a:gd name="connsiteY77" fmla="*/ 306926 h 549421"/>
              <a:gd name="connsiteX78" fmla="*/ 405543 w 558119"/>
              <a:gd name="connsiteY78" fmla="*/ 303052 h 549421"/>
              <a:gd name="connsiteX79" fmla="*/ 406837 w 558119"/>
              <a:gd name="connsiteY79" fmla="*/ 296595 h 549421"/>
              <a:gd name="connsiteX80" fmla="*/ 404249 w 558119"/>
              <a:gd name="connsiteY80" fmla="*/ 290139 h 549421"/>
              <a:gd name="connsiteX81" fmla="*/ 359102 w 558119"/>
              <a:gd name="connsiteY81" fmla="*/ 281234 h 549421"/>
              <a:gd name="connsiteX82" fmla="*/ 362985 w 558119"/>
              <a:gd name="connsiteY82" fmla="*/ 287681 h 549421"/>
              <a:gd name="connsiteX83" fmla="*/ 364279 w 558119"/>
              <a:gd name="connsiteY83" fmla="*/ 291549 h 549421"/>
              <a:gd name="connsiteX84" fmla="*/ 364279 w 558119"/>
              <a:gd name="connsiteY84" fmla="*/ 296706 h 549421"/>
              <a:gd name="connsiteX85" fmla="*/ 361691 w 558119"/>
              <a:gd name="connsiteY85" fmla="*/ 300574 h 549421"/>
              <a:gd name="connsiteX86" fmla="*/ 360396 w 558119"/>
              <a:gd name="connsiteY86" fmla="*/ 303152 h 549421"/>
              <a:gd name="connsiteX87" fmla="*/ 360396 w 558119"/>
              <a:gd name="connsiteY87" fmla="*/ 304442 h 549421"/>
              <a:gd name="connsiteX88" fmla="*/ 359102 w 558119"/>
              <a:gd name="connsiteY88" fmla="*/ 308310 h 549421"/>
              <a:gd name="connsiteX89" fmla="*/ 357808 w 558119"/>
              <a:gd name="connsiteY89" fmla="*/ 312178 h 549421"/>
              <a:gd name="connsiteX90" fmla="*/ 357808 w 558119"/>
              <a:gd name="connsiteY90" fmla="*/ 314756 h 549421"/>
              <a:gd name="connsiteX91" fmla="*/ 387577 w 558119"/>
              <a:gd name="connsiteY91" fmla="*/ 331518 h 549421"/>
              <a:gd name="connsiteX92" fmla="*/ 388872 w 558119"/>
              <a:gd name="connsiteY92" fmla="*/ 330228 h 549421"/>
              <a:gd name="connsiteX93" fmla="*/ 388872 w 558119"/>
              <a:gd name="connsiteY93" fmla="*/ 323782 h 549421"/>
              <a:gd name="connsiteX94" fmla="*/ 387577 w 558119"/>
              <a:gd name="connsiteY94" fmla="*/ 316046 h 549421"/>
              <a:gd name="connsiteX95" fmla="*/ 391460 w 558119"/>
              <a:gd name="connsiteY95" fmla="*/ 322492 h 549421"/>
              <a:gd name="connsiteX96" fmla="*/ 392755 w 558119"/>
              <a:gd name="connsiteY96" fmla="*/ 326360 h 549421"/>
              <a:gd name="connsiteX97" fmla="*/ 391460 w 558119"/>
              <a:gd name="connsiteY97" fmla="*/ 331518 h 549421"/>
              <a:gd name="connsiteX98" fmla="*/ 391460 w 558119"/>
              <a:gd name="connsiteY98" fmla="*/ 332807 h 549421"/>
              <a:gd name="connsiteX99" fmla="*/ 405698 w 558119"/>
              <a:gd name="connsiteY99" fmla="*/ 340543 h 549421"/>
              <a:gd name="connsiteX100" fmla="*/ 401815 w 558119"/>
              <a:gd name="connsiteY100" fmla="*/ 348279 h 549421"/>
              <a:gd name="connsiteX101" fmla="*/ 387577 w 558119"/>
              <a:gd name="connsiteY101" fmla="*/ 340543 h 549421"/>
              <a:gd name="connsiteX102" fmla="*/ 386283 w 558119"/>
              <a:gd name="connsiteY102" fmla="*/ 341832 h 549421"/>
              <a:gd name="connsiteX103" fmla="*/ 386283 w 558119"/>
              <a:gd name="connsiteY103" fmla="*/ 345700 h 549421"/>
              <a:gd name="connsiteX104" fmla="*/ 386283 w 558119"/>
              <a:gd name="connsiteY104" fmla="*/ 353436 h 549421"/>
              <a:gd name="connsiteX105" fmla="*/ 387577 w 558119"/>
              <a:gd name="connsiteY105" fmla="*/ 361172 h 549421"/>
              <a:gd name="connsiteX106" fmla="*/ 383694 w 558119"/>
              <a:gd name="connsiteY106" fmla="*/ 354725 h 549421"/>
              <a:gd name="connsiteX107" fmla="*/ 382400 w 558119"/>
              <a:gd name="connsiteY107" fmla="*/ 346989 h 549421"/>
              <a:gd name="connsiteX108" fmla="*/ 382400 w 558119"/>
              <a:gd name="connsiteY108" fmla="*/ 341832 h 549421"/>
              <a:gd name="connsiteX109" fmla="*/ 383694 w 558119"/>
              <a:gd name="connsiteY109" fmla="*/ 337964 h 549421"/>
              <a:gd name="connsiteX110" fmla="*/ 359102 w 558119"/>
              <a:gd name="connsiteY110" fmla="*/ 325071 h 549421"/>
              <a:gd name="connsiteX111" fmla="*/ 348747 w 558119"/>
              <a:gd name="connsiteY111" fmla="*/ 319914 h 549421"/>
              <a:gd name="connsiteX112" fmla="*/ 352630 w 558119"/>
              <a:gd name="connsiteY112" fmla="*/ 312178 h 549421"/>
              <a:gd name="connsiteX113" fmla="*/ 355219 w 558119"/>
              <a:gd name="connsiteY113" fmla="*/ 313467 h 549421"/>
              <a:gd name="connsiteX114" fmla="*/ 353925 w 558119"/>
              <a:gd name="connsiteY114" fmla="*/ 312178 h 549421"/>
              <a:gd name="connsiteX115" fmla="*/ 355219 w 558119"/>
              <a:gd name="connsiteY115" fmla="*/ 307020 h 549421"/>
              <a:gd name="connsiteX116" fmla="*/ 356513 w 558119"/>
              <a:gd name="connsiteY116" fmla="*/ 301863 h 549421"/>
              <a:gd name="connsiteX117" fmla="*/ 359102 w 558119"/>
              <a:gd name="connsiteY117" fmla="*/ 299285 h 549421"/>
              <a:gd name="connsiteX118" fmla="*/ 360396 w 558119"/>
              <a:gd name="connsiteY118" fmla="*/ 295417 h 549421"/>
              <a:gd name="connsiteX119" fmla="*/ 361691 w 558119"/>
              <a:gd name="connsiteY119" fmla="*/ 288970 h 549421"/>
              <a:gd name="connsiteX120" fmla="*/ 359102 w 558119"/>
              <a:gd name="connsiteY120" fmla="*/ 281234 h 549421"/>
              <a:gd name="connsiteX121" fmla="*/ 348723 w 558119"/>
              <a:gd name="connsiteY121" fmla="*/ 281234 h 549421"/>
              <a:gd name="connsiteX122" fmla="*/ 353878 w 558119"/>
              <a:gd name="connsiteY122" fmla="*/ 287684 h 549421"/>
              <a:gd name="connsiteX123" fmla="*/ 353878 w 558119"/>
              <a:gd name="connsiteY123" fmla="*/ 291553 h 549421"/>
              <a:gd name="connsiteX124" fmla="*/ 353878 w 558119"/>
              <a:gd name="connsiteY124" fmla="*/ 296713 h 549421"/>
              <a:gd name="connsiteX125" fmla="*/ 352589 w 558119"/>
              <a:gd name="connsiteY125" fmla="*/ 300583 h 549421"/>
              <a:gd name="connsiteX126" fmla="*/ 351301 w 558119"/>
              <a:gd name="connsiteY126" fmla="*/ 303163 h 549421"/>
              <a:gd name="connsiteX127" fmla="*/ 350012 w 558119"/>
              <a:gd name="connsiteY127" fmla="*/ 304452 h 549421"/>
              <a:gd name="connsiteX128" fmla="*/ 348723 w 558119"/>
              <a:gd name="connsiteY128" fmla="*/ 308322 h 549421"/>
              <a:gd name="connsiteX129" fmla="*/ 347435 w 558119"/>
              <a:gd name="connsiteY129" fmla="*/ 312192 h 549421"/>
              <a:gd name="connsiteX130" fmla="*/ 348723 w 558119"/>
              <a:gd name="connsiteY130" fmla="*/ 318642 h 549421"/>
              <a:gd name="connsiteX131" fmla="*/ 348723 w 558119"/>
              <a:gd name="connsiteY131" fmla="*/ 326381 h 549421"/>
              <a:gd name="connsiteX132" fmla="*/ 346146 w 558119"/>
              <a:gd name="connsiteY132" fmla="*/ 319931 h 549421"/>
              <a:gd name="connsiteX133" fmla="*/ 343569 w 558119"/>
              <a:gd name="connsiteY133" fmla="*/ 312192 h 549421"/>
              <a:gd name="connsiteX134" fmla="*/ 344858 w 558119"/>
              <a:gd name="connsiteY134" fmla="*/ 307032 h 549421"/>
              <a:gd name="connsiteX135" fmla="*/ 346146 w 558119"/>
              <a:gd name="connsiteY135" fmla="*/ 301873 h 549421"/>
              <a:gd name="connsiteX136" fmla="*/ 348723 w 558119"/>
              <a:gd name="connsiteY136" fmla="*/ 298003 h 549421"/>
              <a:gd name="connsiteX137" fmla="*/ 350012 w 558119"/>
              <a:gd name="connsiteY137" fmla="*/ 295423 h 549421"/>
              <a:gd name="connsiteX138" fmla="*/ 351301 w 558119"/>
              <a:gd name="connsiteY138" fmla="*/ 288973 h 549421"/>
              <a:gd name="connsiteX139" fmla="*/ 348723 w 558119"/>
              <a:gd name="connsiteY139" fmla="*/ 281234 h 549421"/>
              <a:gd name="connsiteX140" fmla="*/ 356617 w 558119"/>
              <a:gd name="connsiteY140" fmla="*/ 243750 h 549421"/>
              <a:gd name="connsiteX141" fmla="*/ 360500 w 558119"/>
              <a:gd name="connsiteY141" fmla="*/ 250200 h 549421"/>
              <a:gd name="connsiteX142" fmla="*/ 361794 w 558119"/>
              <a:gd name="connsiteY142" fmla="*/ 254069 h 549421"/>
              <a:gd name="connsiteX143" fmla="*/ 360500 w 558119"/>
              <a:gd name="connsiteY143" fmla="*/ 259229 h 549421"/>
              <a:gd name="connsiteX144" fmla="*/ 359205 w 558119"/>
              <a:gd name="connsiteY144" fmla="*/ 263099 h 549421"/>
              <a:gd name="connsiteX145" fmla="*/ 357911 w 558119"/>
              <a:gd name="connsiteY145" fmla="*/ 265679 h 549421"/>
              <a:gd name="connsiteX146" fmla="*/ 356617 w 558119"/>
              <a:gd name="connsiteY146" fmla="*/ 266968 h 549421"/>
              <a:gd name="connsiteX147" fmla="*/ 355322 w 558119"/>
              <a:gd name="connsiteY147" fmla="*/ 270838 h 549421"/>
              <a:gd name="connsiteX148" fmla="*/ 355322 w 558119"/>
              <a:gd name="connsiteY148" fmla="*/ 274708 h 549421"/>
              <a:gd name="connsiteX149" fmla="*/ 355322 w 558119"/>
              <a:gd name="connsiteY149" fmla="*/ 281158 h 549421"/>
              <a:gd name="connsiteX150" fmla="*/ 356617 w 558119"/>
              <a:gd name="connsiteY150" fmla="*/ 288897 h 549421"/>
              <a:gd name="connsiteX151" fmla="*/ 352734 w 558119"/>
              <a:gd name="connsiteY151" fmla="*/ 282447 h 549421"/>
              <a:gd name="connsiteX152" fmla="*/ 351439 w 558119"/>
              <a:gd name="connsiteY152" fmla="*/ 274708 h 549421"/>
              <a:gd name="connsiteX153" fmla="*/ 351439 w 558119"/>
              <a:gd name="connsiteY153" fmla="*/ 269548 h 549421"/>
              <a:gd name="connsiteX154" fmla="*/ 352734 w 558119"/>
              <a:gd name="connsiteY154" fmla="*/ 264389 h 549421"/>
              <a:gd name="connsiteX155" fmla="*/ 355322 w 558119"/>
              <a:gd name="connsiteY155" fmla="*/ 261809 h 549421"/>
              <a:gd name="connsiteX156" fmla="*/ 357911 w 558119"/>
              <a:gd name="connsiteY156" fmla="*/ 257939 h 549421"/>
              <a:gd name="connsiteX157" fmla="*/ 357911 w 558119"/>
              <a:gd name="connsiteY157" fmla="*/ 251489 h 549421"/>
              <a:gd name="connsiteX158" fmla="*/ 356617 w 558119"/>
              <a:gd name="connsiteY158" fmla="*/ 243750 h 549421"/>
              <a:gd name="connsiteX159" fmla="*/ 74946 w 558119"/>
              <a:gd name="connsiteY159" fmla="*/ 239885 h 549421"/>
              <a:gd name="connsiteX160" fmla="*/ 34888 w 558119"/>
              <a:gd name="connsiteY160" fmla="*/ 266969 h 549421"/>
              <a:gd name="connsiteX161" fmla="*/ 74946 w 558119"/>
              <a:gd name="connsiteY161" fmla="*/ 292764 h 549421"/>
              <a:gd name="connsiteX162" fmla="*/ 111126 w 558119"/>
              <a:gd name="connsiteY162" fmla="*/ 187006 h 549421"/>
              <a:gd name="connsiteX163" fmla="*/ 138262 w 558119"/>
              <a:gd name="connsiteY163" fmla="*/ 219249 h 549421"/>
              <a:gd name="connsiteX164" fmla="*/ 165397 w 558119"/>
              <a:gd name="connsiteY164" fmla="*/ 187006 h 549421"/>
              <a:gd name="connsiteX165" fmla="*/ 213207 w 558119"/>
              <a:gd name="connsiteY165" fmla="*/ 187006 h 549421"/>
              <a:gd name="connsiteX166" fmla="*/ 307535 w 558119"/>
              <a:gd name="connsiteY166" fmla="*/ 301792 h 549421"/>
              <a:gd name="connsiteX167" fmla="*/ 299782 w 558119"/>
              <a:gd name="connsiteY167" fmla="*/ 341774 h 549421"/>
              <a:gd name="connsiteX168" fmla="*/ 210623 w 558119"/>
              <a:gd name="connsiteY168" fmla="*/ 237306 h 549421"/>
              <a:gd name="connsiteX169" fmla="*/ 206746 w 558119"/>
              <a:gd name="connsiteY169" fmla="*/ 357251 h 549421"/>
              <a:gd name="connsiteX170" fmla="*/ 201578 w 558119"/>
              <a:gd name="connsiteY170" fmla="*/ 357251 h 549421"/>
              <a:gd name="connsiteX171" fmla="*/ 201578 w 558119"/>
              <a:gd name="connsiteY171" fmla="*/ 372728 h 549421"/>
              <a:gd name="connsiteX172" fmla="*/ 201578 w 558119"/>
              <a:gd name="connsiteY172" fmla="*/ 385625 h 549421"/>
              <a:gd name="connsiteX173" fmla="*/ 201578 w 558119"/>
              <a:gd name="connsiteY173" fmla="*/ 515888 h 549421"/>
              <a:gd name="connsiteX174" fmla="*/ 206746 w 558119"/>
              <a:gd name="connsiteY174" fmla="*/ 515888 h 549421"/>
              <a:gd name="connsiteX175" fmla="*/ 236466 w 558119"/>
              <a:gd name="connsiteY175" fmla="*/ 522337 h 549421"/>
              <a:gd name="connsiteX176" fmla="*/ 236466 w 558119"/>
              <a:gd name="connsiteY176" fmla="*/ 549421 h 549421"/>
              <a:gd name="connsiteX177" fmla="*/ 210623 w 558119"/>
              <a:gd name="connsiteY177" fmla="*/ 549421 h 549421"/>
              <a:gd name="connsiteX178" fmla="*/ 182195 w 558119"/>
              <a:gd name="connsiteY178" fmla="*/ 544262 h 549421"/>
              <a:gd name="connsiteX179" fmla="*/ 180903 w 558119"/>
              <a:gd name="connsiteY179" fmla="*/ 549421 h 549421"/>
              <a:gd name="connsiteX180" fmla="*/ 148599 w 558119"/>
              <a:gd name="connsiteY180" fmla="*/ 549421 h 549421"/>
              <a:gd name="connsiteX181" fmla="*/ 148599 w 558119"/>
              <a:gd name="connsiteY181" fmla="*/ 518467 h 549421"/>
              <a:gd name="connsiteX182" fmla="*/ 148599 w 558119"/>
              <a:gd name="connsiteY182" fmla="*/ 515888 h 549421"/>
              <a:gd name="connsiteX183" fmla="*/ 148599 w 558119"/>
              <a:gd name="connsiteY183" fmla="*/ 385625 h 549421"/>
              <a:gd name="connsiteX184" fmla="*/ 130509 w 558119"/>
              <a:gd name="connsiteY184" fmla="*/ 385625 h 549421"/>
              <a:gd name="connsiteX185" fmla="*/ 130509 w 558119"/>
              <a:gd name="connsiteY185" fmla="*/ 515888 h 549421"/>
              <a:gd name="connsiteX186" fmla="*/ 130509 w 558119"/>
              <a:gd name="connsiteY186" fmla="*/ 518467 h 549421"/>
              <a:gd name="connsiteX187" fmla="*/ 130509 w 558119"/>
              <a:gd name="connsiteY187" fmla="*/ 549421 h 549421"/>
              <a:gd name="connsiteX188" fmla="*/ 98205 w 558119"/>
              <a:gd name="connsiteY188" fmla="*/ 549421 h 549421"/>
              <a:gd name="connsiteX189" fmla="*/ 98205 w 558119"/>
              <a:gd name="connsiteY189" fmla="*/ 544262 h 549421"/>
              <a:gd name="connsiteX190" fmla="*/ 68485 w 558119"/>
              <a:gd name="connsiteY190" fmla="*/ 549421 h 549421"/>
              <a:gd name="connsiteX191" fmla="*/ 43933 w 558119"/>
              <a:gd name="connsiteY191" fmla="*/ 549421 h 549421"/>
              <a:gd name="connsiteX192" fmla="*/ 43933 w 558119"/>
              <a:gd name="connsiteY192" fmla="*/ 522337 h 549421"/>
              <a:gd name="connsiteX193" fmla="*/ 73654 w 558119"/>
              <a:gd name="connsiteY193" fmla="*/ 515888 h 549421"/>
              <a:gd name="connsiteX194" fmla="*/ 78822 w 558119"/>
              <a:gd name="connsiteY194" fmla="*/ 515888 h 549421"/>
              <a:gd name="connsiteX195" fmla="*/ 78822 w 558119"/>
              <a:gd name="connsiteY195" fmla="*/ 385625 h 549421"/>
              <a:gd name="connsiteX196" fmla="*/ 78822 w 558119"/>
              <a:gd name="connsiteY196" fmla="*/ 372728 h 549421"/>
              <a:gd name="connsiteX197" fmla="*/ 78822 w 558119"/>
              <a:gd name="connsiteY197" fmla="*/ 357251 h 549421"/>
              <a:gd name="connsiteX198" fmla="*/ 74946 w 558119"/>
              <a:gd name="connsiteY198" fmla="*/ 357251 h 549421"/>
              <a:gd name="connsiteX199" fmla="*/ 74946 w 558119"/>
              <a:gd name="connsiteY199" fmla="*/ 334036 h 549421"/>
              <a:gd name="connsiteX200" fmla="*/ 0 w 558119"/>
              <a:gd name="connsiteY200" fmla="*/ 290185 h 549421"/>
              <a:gd name="connsiteX201" fmla="*/ 0 w 558119"/>
              <a:gd name="connsiteY201" fmla="*/ 246334 h 549421"/>
              <a:gd name="connsiteX202" fmla="*/ 74946 w 558119"/>
              <a:gd name="connsiteY202" fmla="*/ 193455 h 549421"/>
              <a:gd name="connsiteX203" fmla="*/ 154997 w 558119"/>
              <a:gd name="connsiteY203" fmla="*/ 0 h 549421"/>
              <a:gd name="connsiteX204" fmla="*/ 169205 w 558119"/>
              <a:gd name="connsiteY204" fmla="*/ 30955 h 549421"/>
              <a:gd name="connsiteX205" fmla="*/ 201496 w 558119"/>
              <a:gd name="connsiteY205" fmla="*/ 21926 h 549421"/>
              <a:gd name="connsiteX206" fmla="*/ 196330 w 558119"/>
              <a:gd name="connsiteY206" fmla="*/ 49011 h 549421"/>
              <a:gd name="connsiteX207" fmla="*/ 223454 w 558119"/>
              <a:gd name="connsiteY207" fmla="*/ 58040 h 549421"/>
              <a:gd name="connsiteX208" fmla="*/ 207954 w 558119"/>
              <a:gd name="connsiteY208" fmla="*/ 78676 h 549421"/>
              <a:gd name="connsiteX209" fmla="*/ 210538 w 558119"/>
              <a:gd name="connsiteY209" fmla="*/ 86415 h 549421"/>
              <a:gd name="connsiteX210" fmla="*/ 210538 w 558119"/>
              <a:gd name="connsiteY210" fmla="*/ 88994 h 549421"/>
              <a:gd name="connsiteX211" fmla="*/ 213121 w 558119"/>
              <a:gd name="connsiteY211" fmla="*/ 101892 h 549421"/>
              <a:gd name="connsiteX212" fmla="*/ 211829 w 558119"/>
              <a:gd name="connsiteY212" fmla="*/ 101892 h 549421"/>
              <a:gd name="connsiteX213" fmla="*/ 213121 w 558119"/>
              <a:gd name="connsiteY213" fmla="*/ 103182 h 549421"/>
              <a:gd name="connsiteX214" fmla="*/ 139497 w 558119"/>
              <a:gd name="connsiteY214" fmla="*/ 175409 h 549421"/>
              <a:gd name="connsiteX215" fmla="*/ 65873 w 558119"/>
              <a:gd name="connsiteY215" fmla="*/ 103182 h 549421"/>
              <a:gd name="connsiteX216" fmla="*/ 69748 w 558119"/>
              <a:gd name="connsiteY216" fmla="*/ 81256 h 549421"/>
              <a:gd name="connsiteX217" fmla="*/ 69748 w 558119"/>
              <a:gd name="connsiteY217" fmla="*/ 79966 h 549421"/>
              <a:gd name="connsiteX218" fmla="*/ 49081 w 558119"/>
              <a:gd name="connsiteY218" fmla="*/ 61909 h 549421"/>
              <a:gd name="connsiteX219" fmla="*/ 73623 w 558119"/>
              <a:gd name="connsiteY219" fmla="*/ 54170 h 549421"/>
              <a:gd name="connsiteX220" fmla="*/ 60706 w 558119"/>
              <a:gd name="connsiteY220" fmla="*/ 25795 h 549421"/>
              <a:gd name="connsiteX221" fmla="*/ 95581 w 558119"/>
              <a:gd name="connsiteY221" fmla="*/ 37403 h 549421"/>
              <a:gd name="connsiteX222" fmla="*/ 105914 w 558119"/>
              <a:gd name="connsiteY222" fmla="*/ 3869 h 549421"/>
              <a:gd name="connsiteX223" fmla="*/ 126580 w 558119"/>
              <a:gd name="connsiteY223" fmla="*/ 28375 h 5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558119" h="549421">
                <a:moveTo>
                  <a:pt x="385031" y="374090"/>
                </a:moveTo>
                <a:cubicBezTo>
                  <a:pt x="385031" y="374090"/>
                  <a:pt x="385031" y="374090"/>
                  <a:pt x="385031" y="375379"/>
                </a:cubicBezTo>
                <a:lnTo>
                  <a:pt x="386322" y="375379"/>
                </a:lnTo>
                <a:cubicBezTo>
                  <a:pt x="386322" y="375379"/>
                  <a:pt x="386322" y="374090"/>
                  <a:pt x="386322" y="374090"/>
                </a:cubicBezTo>
                <a:cubicBezTo>
                  <a:pt x="386322" y="374090"/>
                  <a:pt x="386322" y="374090"/>
                  <a:pt x="385031" y="374090"/>
                </a:cubicBezTo>
                <a:close/>
                <a:moveTo>
                  <a:pt x="364363" y="354752"/>
                </a:moveTo>
                <a:lnTo>
                  <a:pt x="372114" y="354752"/>
                </a:lnTo>
                <a:lnTo>
                  <a:pt x="372114" y="375379"/>
                </a:lnTo>
                <a:lnTo>
                  <a:pt x="375989" y="375379"/>
                </a:lnTo>
                <a:cubicBezTo>
                  <a:pt x="375989" y="374090"/>
                  <a:pt x="375989" y="374090"/>
                  <a:pt x="375989" y="372801"/>
                </a:cubicBezTo>
                <a:cubicBezTo>
                  <a:pt x="375989" y="370222"/>
                  <a:pt x="378572" y="367644"/>
                  <a:pt x="381155" y="367644"/>
                </a:cubicBezTo>
                <a:cubicBezTo>
                  <a:pt x="381155" y="367644"/>
                  <a:pt x="382447" y="368933"/>
                  <a:pt x="382447" y="368933"/>
                </a:cubicBezTo>
                <a:cubicBezTo>
                  <a:pt x="383739" y="366355"/>
                  <a:pt x="385031" y="365066"/>
                  <a:pt x="387614" y="365066"/>
                </a:cubicBezTo>
                <a:cubicBezTo>
                  <a:pt x="388906" y="365066"/>
                  <a:pt x="391489" y="366355"/>
                  <a:pt x="391489" y="368933"/>
                </a:cubicBezTo>
                <a:cubicBezTo>
                  <a:pt x="394073" y="368933"/>
                  <a:pt x="395364" y="370222"/>
                  <a:pt x="395364" y="372801"/>
                </a:cubicBezTo>
                <a:cubicBezTo>
                  <a:pt x="395364" y="374090"/>
                  <a:pt x="395364" y="374090"/>
                  <a:pt x="395364" y="375379"/>
                </a:cubicBezTo>
                <a:lnTo>
                  <a:pt x="404406" y="375379"/>
                </a:lnTo>
                <a:cubicBezTo>
                  <a:pt x="403115" y="374090"/>
                  <a:pt x="403115" y="374090"/>
                  <a:pt x="403115" y="372801"/>
                </a:cubicBezTo>
                <a:cubicBezTo>
                  <a:pt x="403115" y="370222"/>
                  <a:pt x="405698" y="367644"/>
                  <a:pt x="408281" y="367644"/>
                </a:cubicBezTo>
                <a:cubicBezTo>
                  <a:pt x="410865" y="367644"/>
                  <a:pt x="413448" y="370222"/>
                  <a:pt x="413448" y="372801"/>
                </a:cubicBezTo>
                <a:cubicBezTo>
                  <a:pt x="413448" y="374090"/>
                  <a:pt x="412156" y="374090"/>
                  <a:pt x="412156" y="375379"/>
                </a:cubicBezTo>
                <a:lnTo>
                  <a:pt x="414740" y="375379"/>
                </a:lnTo>
                <a:cubicBezTo>
                  <a:pt x="414740" y="374090"/>
                  <a:pt x="413448" y="374090"/>
                  <a:pt x="413448" y="372801"/>
                </a:cubicBezTo>
                <a:cubicBezTo>
                  <a:pt x="413448" y="370222"/>
                  <a:pt x="416032" y="367644"/>
                  <a:pt x="418615" y="367644"/>
                </a:cubicBezTo>
                <a:cubicBezTo>
                  <a:pt x="421198" y="367644"/>
                  <a:pt x="423782" y="370222"/>
                  <a:pt x="423782" y="372801"/>
                </a:cubicBezTo>
                <a:cubicBezTo>
                  <a:pt x="423782" y="374090"/>
                  <a:pt x="423782" y="374090"/>
                  <a:pt x="423782" y="375379"/>
                </a:cubicBezTo>
                <a:lnTo>
                  <a:pt x="434115" y="375379"/>
                </a:lnTo>
                <a:lnTo>
                  <a:pt x="434115" y="354752"/>
                </a:lnTo>
                <a:lnTo>
                  <a:pt x="441866" y="354752"/>
                </a:lnTo>
                <a:lnTo>
                  <a:pt x="441866" y="381825"/>
                </a:lnTo>
                <a:lnTo>
                  <a:pt x="558119" y="381825"/>
                </a:lnTo>
                <a:lnTo>
                  <a:pt x="558119" y="408898"/>
                </a:lnTo>
                <a:lnTo>
                  <a:pt x="540035" y="408898"/>
                </a:lnTo>
                <a:lnTo>
                  <a:pt x="540035" y="549421"/>
                </a:lnTo>
                <a:lnTo>
                  <a:pt x="520660" y="549421"/>
                </a:lnTo>
                <a:lnTo>
                  <a:pt x="520660" y="408898"/>
                </a:lnTo>
                <a:lnTo>
                  <a:pt x="359196" y="408898"/>
                </a:lnTo>
                <a:lnTo>
                  <a:pt x="359196" y="549421"/>
                </a:lnTo>
                <a:lnTo>
                  <a:pt x="339821" y="549421"/>
                </a:lnTo>
                <a:lnTo>
                  <a:pt x="339821" y="408898"/>
                </a:lnTo>
                <a:lnTo>
                  <a:pt x="329487" y="408898"/>
                </a:lnTo>
                <a:lnTo>
                  <a:pt x="329487" y="381825"/>
                </a:lnTo>
                <a:lnTo>
                  <a:pt x="364363" y="381825"/>
                </a:lnTo>
                <a:close/>
                <a:moveTo>
                  <a:pt x="413361" y="319961"/>
                </a:moveTo>
                <a:cubicBezTo>
                  <a:pt x="413361" y="319961"/>
                  <a:pt x="415949" y="322541"/>
                  <a:pt x="417244" y="326411"/>
                </a:cubicBezTo>
                <a:cubicBezTo>
                  <a:pt x="418538" y="327700"/>
                  <a:pt x="418538" y="328990"/>
                  <a:pt x="418538" y="330280"/>
                </a:cubicBezTo>
                <a:cubicBezTo>
                  <a:pt x="418538" y="331570"/>
                  <a:pt x="418538" y="332860"/>
                  <a:pt x="418538" y="335440"/>
                </a:cubicBezTo>
                <a:cubicBezTo>
                  <a:pt x="418538" y="336730"/>
                  <a:pt x="417244" y="338020"/>
                  <a:pt x="415949" y="339310"/>
                </a:cubicBezTo>
                <a:lnTo>
                  <a:pt x="414655" y="341890"/>
                </a:lnTo>
                <a:lnTo>
                  <a:pt x="414655" y="343179"/>
                </a:lnTo>
                <a:cubicBezTo>
                  <a:pt x="413361" y="344469"/>
                  <a:pt x="413361" y="345759"/>
                  <a:pt x="413361" y="347049"/>
                </a:cubicBezTo>
                <a:cubicBezTo>
                  <a:pt x="412066" y="347049"/>
                  <a:pt x="412066" y="349629"/>
                  <a:pt x="412066" y="349629"/>
                </a:cubicBezTo>
                <a:cubicBezTo>
                  <a:pt x="412066" y="352209"/>
                  <a:pt x="412066" y="354789"/>
                  <a:pt x="413361" y="357369"/>
                </a:cubicBezTo>
                <a:cubicBezTo>
                  <a:pt x="413361" y="362528"/>
                  <a:pt x="413361" y="365108"/>
                  <a:pt x="413361" y="365108"/>
                </a:cubicBezTo>
                <a:cubicBezTo>
                  <a:pt x="413361" y="365108"/>
                  <a:pt x="412066" y="362528"/>
                  <a:pt x="410772" y="358658"/>
                </a:cubicBezTo>
                <a:cubicBezTo>
                  <a:pt x="409478" y="356079"/>
                  <a:pt x="409478" y="353499"/>
                  <a:pt x="408183" y="350919"/>
                </a:cubicBezTo>
                <a:cubicBezTo>
                  <a:pt x="408183" y="348339"/>
                  <a:pt x="408183" y="347049"/>
                  <a:pt x="409478" y="345759"/>
                </a:cubicBezTo>
                <a:cubicBezTo>
                  <a:pt x="409478" y="344469"/>
                  <a:pt x="409478" y="341890"/>
                  <a:pt x="410772" y="340600"/>
                </a:cubicBezTo>
                <a:lnTo>
                  <a:pt x="413361" y="336730"/>
                </a:lnTo>
                <a:cubicBezTo>
                  <a:pt x="414655" y="335440"/>
                  <a:pt x="414655" y="335440"/>
                  <a:pt x="414655" y="334150"/>
                </a:cubicBezTo>
                <a:cubicBezTo>
                  <a:pt x="415949" y="331570"/>
                  <a:pt x="415949" y="328990"/>
                  <a:pt x="415949" y="327700"/>
                </a:cubicBezTo>
                <a:cubicBezTo>
                  <a:pt x="414655" y="322541"/>
                  <a:pt x="413361" y="319961"/>
                  <a:pt x="413361" y="319961"/>
                </a:cubicBezTo>
                <a:close/>
                <a:moveTo>
                  <a:pt x="404249" y="290139"/>
                </a:moveTo>
                <a:cubicBezTo>
                  <a:pt x="404249" y="290139"/>
                  <a:pt x="406837" y="291430"/>
                  <a:pt x="408132" y="296595"/>
                </a:cubicBezTo>
                <a:cubicBezTo>
                  <a:pt x="409426" y="297887"/>
                  <a:pt x="409426" y="297887"/>
                  <a:pt x="409426" y="300469"/>
                </a:cubicBezTo>
                <a:cubicBezTo>
                  <a:pt x="409426" y="301761"/>
                  <a:pt x="409426" y="303052"/>
                  <a:pt x="409426" y="304343"/>
                </a:cubicBezTo>
                <a:cubicBezTo>
                  <a:pt x="409426" y="305635"/>
                  <a:pt x="408132" y="308217"/>
                  <a:pt x="406837" y="309508"/>
                </a:cubicBezTo>
                <a:lnTo>
                  <a:pt x="405543" y="310800"/>
                </a:lnTo>
                <a:lnTo>
                  <a:pt x="405543" y="312091"/>
                </a:lnTo>
                <a:cubicBezTo>
                  <a:pt x="404249" y="313382"/>
                  <a:pt x="404249" y="314674"/>
                  <a:pt x="402954" y="315965"/>
                </a:cubicBezTo>
                <a:cubicBezTo>
                  <a:pt x="402954" y="317256"/>
                  <a:pt x="402954" y="318547"/>
                  <a:pt x="402954" y="319839"/>
                </a:cubicBezTo>
                <a:cubicBezTo>
                  <a:pt x="402954" y="322421"/>
                  <a:pt x="402954" y="325004"/>
                  <a:pt x="402954" y="327587"/>
                </a:cubicBezTo>
                <a:cubicBezTo>
                  <a:pt x="404249" y="331460"/>
                  <a:pt x="404249" y="334043"/>
                  <a:pt x="404249" y="334043"/>
                </a:cubicBezTo>
                <a:cubicBezTo>
                  <a:pt x="404249" y="334043"/>
                  <a:pt x="402954" y="331460"/>
                  <a:pt x="401660" y="327587"/>
                </a:cubicBezTo>
                <a:cubicBezTo>
                  <a:pt x="400366" y="325004"/>
                  <a:pt x="399071" y="322421"/>
                  <a:pt x="399071" y="319839"/>
                </a:cubicBezTo>
                <a:cubicBezTo>
                  <a:pt x="399071" y="318547"/>
                  <a:pt x="399071" y="317256"/>
                  <a:pt x="399071" y="314674"/>
                </a:cubicBezTo>
                <a:cubicBezTo>
                  <a:pt x="400366" y="313382"/>
                  <a:pt x="400366" y="312091"/>
                  <a:pt x="401660" y="310800"/>
                </a:cubicBezTo>
                <a:lnTo>
                  <a:pt x="404249" y="306926"/>
                </a:lnTo>
                <a:cubicBezTo>
                  <a:pt x="405543" y="305635"/>
                  <a:pt x="405543" y="304343"/>
                  <a:pt x="405543" y="303052"/>
                </a:cubicBezTo>
                <a:cubicBezTo>
                  <a:pt x="406837" y="301761"/>
                  <a:pt x="406837" y="299178"/>
                  <a:pt x="406837" y="296595"/>
                </a:cubicBezTo>
                <a:cubicBezTo>
                  <a:pt x="405543" y="292722"/>
                  <a:pt x="404249" y="290139"/>
                  <a:pt x="404249" y="290139"/>
                </a:cubicBezTo>
                <a:close/>
                <a:moveTo>
                  <a:pt x="359102" y="281234"/>
                </a:moveTo>
                <a:cubicBezTo>
                  <a:pt x="359102" y="281234"/>
                  <a:pt x="361691" y="283813"/>
                  <a:pt x="362985" y="287681"/>
                </a:cubicBezTo>
                <a:cubicBezTo>
                  <a:pt x="364279" y="288970"/>
                  <a:pt x="364279" y="290259"/>
                  <a:pt x="364279" y="291549"/>
                </a:cubicBezTo>
                <a:cubicBezTo>
                  <a:pt x="364279" y="292838"/>
                  <a:pt x="365574" y="295417"/>
                  <a:pt x="364279" y="296706"/>
                </a:cubicBezTo>
                <a:cubicBezTo>
                  <a:pt x="364279" y="297995"/>
                  <a:pt x="362985" y="300574"/>
                  <a:pt x="361691" y="300574"/>
                </a:cubicBezTo>
                <a:lnTo>
                  <a:pt x="360396" y="303152"/>
                </a:lnTo>
                <a:lnTo>
                  <a:pt x="360396" y="304442"/>
                </a:lnTo>
                <a:cubicBezTo>
                  <a:pt x="359102" y="305731"/>
                  <a:pt x="359102" y="307020"/>
                  <a:pt x="359102" y="308310"/>
                </a:cubicBezTo>
                <a:cubicBezTo>
                  <a:pt x="357808" y="309599"/>
                  <a:pt x="357808" y="310888"/>
                  <a:pt x="357808" y="312178"/>
                </a:cubicBezTo>
                <a:cubicBezTo>
                  <a:pt x="357808" y="313467"/>
                  <a:pt x="357808" y="313467"/>
                  <a:pt x="357808" y="314756"/>
                </a:cubicBezTo>
                <a:lnTo>
                  <a:pt x="387577" y="331518"/>
                </a:lnTo>
                <a:cubicBezTo>
                  <a:pt x="387577" y="330228"/>
                  <a:pt x="388872" y="330228"/>
                  <a:pt x="388872" y="330228"/>
                </a:cubicBezTo>
                <a:cubicBezTo>
                  <a:pt x="388872" y="327650"/>
                  <a:pt x="388872" y="325071"/>
                  <a:pt x="388872" y="323782"/>
                </a:cubicBezTo>
                <a:cubicBezTo>
                  <a:pt x="388872" y="318624"/>
                  <a:pt x="387577" y="316046"/>
                  <a:pt x="387577" y="316046"/>
                </a:cubicBezTo>
                <a:cubicBezTo>
                  <a:pt x="387577" y="316046"/>
                  <a:pt x="388872" y="318624"/>
                  <a:pt x="391460" y="322492"/>
                </a:cubicBezTo>
                <a:cubicBezTo>
                  <a:pt x="391460" y="323782"/>
                  <a:pt x="391460" y="325071"/>
                  <a:pt x="392755" y="326360"/>
                </a:cubicBezTo>
                <a:cubicBezTo>
                  <a:pt x="392755" y="327650"/>
                  <a:pt x="392755" y="328939"/>
                  <a:pt x="391460" y="331518"/>
                </a:cubicBezTo>
                <a:cubicBezTo>
                  <a:pt x="391460" y="331518"/>
                  <a:pt x="391460" y="332807"/>
                  <a:pt x="391460" y="332807"/>
                </a:cubicBezTo>
                <a:lnTo>
                  <a:pt x="405698" y="340543"/>
                </a:lnTo>
                <a:lnTo>
                  <a:pt x="401815" y="348279"/>
                </a:lnTo>
                <a:lnTo>
                  <a:pt x="387577" y="340543"/>
                </a:lnTo>
                <a:cubicBezTo>
                  <a:pt x="386283" y="340543"/>
                  <a:pt x="386283" y="341832"/>
                  <a:pt x="386283" y="341832"/>
                </a:cubicBezTo>
                <a:cubicBezTo>
                  <a:pt x="386283" y="343121"/>
                  <a:pt x="386283" y="345700"/>
                  <a:pt x="386283" y="345700"/>
                </a:cubicBezTo>
                <a:cubicBezTo>
                  <a:pt x="386283" y="348279"/>
                  <a:pt x="386283" y="350857"/>
                  <a:pt x="386283" y="353436"/>
                </a:cubicBezTo>
                <a:cubicBezTo>
                  <a:pt x="386283" y="357304"/>
                  <a:pt x="387577" y="361172"/>
                  <a:pt x="387577" y="361172"/>
                </a:cubicBezTo>
                <a:cubicBezTo>
                  <a:pt x="387577" y="361172"/>
                  <a:pt x="384989" y="358593"/>
                  <a:pt x="383694" y="354725"/>
                </a:cubicBezTo>
                <a:cubicBezTo>
                  <a:pt x="383694" y="352147"/>
                  <a:pt x="382400" y="349568"/>
                  <a:pt x="382400" y="346989"/>
                </a:cubicBezTo>
                <a:cubicBezTo>
                  <a:pt x="382400" y="344411"/>
                  <a:pt x="382400" y="343121"/>
                  <a:pt x="382400" y="341832"/>
                </a:cubicBezTo>
                <a:cubicBezTo>
                  <a:pt x="382400" y="340543"/>
                  <a:pt x="382400" y="339254"/>
                  <a:pt x="383694" y="337964"/>
                </a:cubicBezTo>
                <a:lnTo>
                  <a:pt x="359102" y="325071"/>
                </a:lnTo>
                <a:lnTo>
                  <a:pt x="348747" y="319914"/>
                </a:lnTo>
                <a:lnTo>
                  <a:pt x="352630" y="312178"/>
                </a:lnTo>
                <a:lnTo>
                  <a:pt x="355219" y="313467"/>
                </a:lnTo>
                <a:cubicBezTo>
                  <a:pt x="355219" y="312178"/>
                  <a:pt x="353925" y="312178"/>
                  <a:pt x="353925" y="312178"/>
                </a:cubicBezTo>
                <a:cubicBezTo>
                  <a:pt x="353925" y="310888"/>
                  <a:pt x="353925" y="308310"/>
                  <a:pt x="355219" y="307020"/>
                </a:cubicBezTo>
                <a:cubicBezTo>
                  <a:pt x="355219" y="305731"/>
                  <a:pt x="355219" y="304442"/>
                  <a:pt x="356513" y="301863"/>
                </a:cubicBezTo>
                <a:lnTo>
                  <a:pt x="359102" y="299285"/>
                </a:lnTo>
                <a:cubicBezTo>
                  <a:pt x="360396" y="297995"/>
                  <a:pt x="360396" y="296706"/>
                  <a:pt x="360396" y="295417"/>
                </a:cubicBezTo>
                <a:cubicBezTo>
                  <a:pt x="361691" y="292838"/>
                  <a:pt x="361691" y="290259"/>
                  <a:pt x="361691" y="288970"/>
                </a:cubicBezTo>
                <a:cubicBezTo>
                  <a:pt x="360396" y="285102"/>
                  <a:pt x="359102" y="281234"/>
                  <a:pt x="359102" y="281234"/>
                </a:cubicBezTo>
                <a:close/>
                <a:moveTo>
                  <a:pt x="348723" y="281234"/>
                </a:moveTo>
                <a:cubicBezTo>
                  <a:pt x="348723" y="281234"/>
                  <a:pt x="351301" y="283814"/>
                  <a:pt x="353878" y="287684"/>
                </a:cubicBezTo>
                <a:cubicBezTo>
                  <a:pt x="353878" y="288973"/>
                  <a:pt x="353878" y="290263"/>
                  <a:pt x="353878" y="291553"/>
                </a:cubicBezTo>
                <a:cubicBezTo>
                  <a:pt x="353878" y="292843"/>
                  <a:pt x="355166" y="295423"/>
                  <a:pt x="353878" y="296713"/>
                </a:cubicBezTo>
                <a:cubicBezTo>
                  <a:pt x="353878" y="298003"/>
                  <a:pt x="352589" y="299293"/>
                  <a:pt x="352589" y="300583"/>
                </a:cubicBezTo>
                <a:lnTo>
                  <a:pt x="351301" y="303163"/>
                </a:lnTo>
                <a:lnTo>
                  <a:pt x="350012" y="304452"/>
                </a:lnTo>
                <a:cubicBezTo>
                  <a:pt x="348723" y="305742"/>
                  <a:pt x="348723" y="307032"/>
                  <a:pt x="348723" y="308322"/>
                </a:cubicBezTo>
                <a:cubicBezTo>
                  <a:pt x="347435" y="309612"/>
                  <a:pt x="348723" y="310902"/>
                  <a:pt x="347435" y="312192"/>
                </a:cubicBezTo>
                <a:cubicBezTo>
                  <a:pt x="347435" y="314772"/>
                  <a:pt x="347435" y="317352"/>
                  <a:pt x="348723" y="318642"/>
                </a:cubicBezTo>
                <a:cubicBezTo>
                  <a:pt x="348723" y="323801"/>
                  <a:pt x="348723" y="326381"/>
                  <a:pt x="348723" y="326381"/>
                </a:cubicBezTo>
                <a:cubicBezTo>
                  <a:pt x="348723" y="326381"/>
                  <a:pt x="347435" y="323801"/>
                  <a:pt x="346146" y="319931"/>
                </a:cubicBezTo>
                <a:cubicBezTo>
                  <a:pt x="344858" y="317352"/>
                  <a:pt x="344858" y="314772"/>
                  <a:pt x="343569" y="312192"/>
                </a:cubicBezTo>
                <a:cubicBezTo>
                  <a:pt x="344858" y="310902"/>
                  <a:pt x="343569" y="308322"/>
                  <a:pt x="344858" y="307032"/>
                </a:cubicBezTo>
                <a:cubicBezTo>
                  <a:pt x="344858" y="305742"/>
                  <a:pt x="344858" y="304452"/>
                  <a:pt x="346146" y="301873"/>
                </a:cubicBezTo>
                <a:lnTo>
                  <a:pt x="348723" y="298003"/>
                </a:lnTo>
                <a:cubicBezTo>
                  <a:pt x="350012" y="298003"/>
                  <a:pt x="350012" y="296713"/>
                  <a:pt x="350012" y="295423"/>
                </a:cubicBezTo>
                <a:cubicBezTo>
                  <a:pt x="351301" y="292843"/>
                  <a:pt x="351301" y="290263"/>
                  <a:pt x="351301" y="288973"/>
                </a:cubicBezTo>
                <a:cubicBezTo>
                  <a:pt x="350012" y="285104"/>
                  <a:pt x="348723" y="281234"/>
                  <a:pt x="348723" y="281234"/>
                </a:cubicBezTo>
                <a:close/>
                <a:moveTo>
                  <a:pt x="356617" y="243750"/>
                </a:moveTo>
                <a:cubicBezTo>
                  <a:pt x="356617" y="243750"/>
                  <a:pt x="357911" y="246330"/>
                  <a:pt x="360500" y="250200"/>
                </a:cubicBezTo>
                <a:cubicBezTo>
                  <a:pt x="360500" y="251489"/>
                  <a:pt x="360500" y="252779"/>
                  <a:pt x="361794" y="254069"/>
                </a:cubicBezTo>
                <a:cubicBezTo>
                  <a:pt x="361794" y="255359"/>
                  <a:pt x="361794" y="257939"/>
                  <a:pt x="360500" y="259229"/>
                </a:cubicBezTo>
                <a:cubicBezTo>
                  <a:pt x="360500" y="260519"/>
                  <a:pt x="360500" y="263099"/>
                  <a:pt x="359205" y="263099"/>
                </a:cubicBezTo>
                <a:lnTo>
                  <a:pt x="357911" y="265679"/>
                </a:lnTo>
                <a:lnTo>
                  <a:pt x="356617" y="266968"/>
                </a:lnTo>
                <a:cubicBezTo>
                  <a:pt x="355322" y="268258"/>
                  <a:pt x="355322" y="269548"/>
                  <a:pt x="355322" y="270838"/>
                </a:cubicBezTo>
                <a:cubicBezTo>
                  <a:pt x="355322" y="272128"/>
                  <a:pt x="355322" y="273418"/>
                  <a:pt x="355322" y="274708"/>
                </a:cubicBezTo>
                <a:cubicBezTo>
                  <a:pt x="355322" y="277288"/>
                  <a:pt x="355322" y="279868"/>
                  <a:pt x="355322" y="281158"/>
                </a:cubicBezTo>
                <a:cubicBezTo>
                  <a:pt x="355322" y="286317"/>
                  <a:pt x="356617" y="288897"/>
                  <a:pt x="356617" y="288897"/>
                </a:cubicBezTo>
                <a:cubicBezTo>
                  <a:pt x="356617" y="288897"/>
                  <a:pt x="354028" y="286317"/>
                  <a:pt x="352734" y="282447"/>
                </a:cubicBezTo>
                <a:cubicBezTo>
                  <a:pt x="352734" y="279868"/>
                  <a:pt x="351439" y="277288"/>
                  <a:pt x="351439" y="274708"/>
                </a:cubicBezTo>
                <a:cubicBezTo>
                  <a:pt x="351439" y="273418"/>
                  <a:pt x="351439" y="270838"/>
                  <a:pt x="351439" y="269548"/>
                </a:cubicBezTo>
                <a:cubicBezTo>
                  <a:pt x="351439" y="268258"/>
                  <a:pt x="351439" y="266968"/>
                  <a:pt x="352734" y="264389"/>
                </a:cubicBezTo>
                <a:lnTo>
                  <a:pt x="355322" y="261809"/>
                </a:lnTo>
                <a:cubicBezTo>
                  <a:pt x="356617" y="260519"/>
                  <a:pt x="356617" y="259229"/>
                  <a:pt x="357911" y="257939"/>
                </a:cubicBezTo>
                <a:cubicBezTo>
                  <a:pt x="357911" y="255359"/>
                  <a:pt x="357911" y="252779"/>
                  <a:pt x="357911" y="251489"/>
                </a:cubicBezTo>
                <a:cubicBezTo>
                  <a:pt x="357911" y="247620"/>
                  <a:pt x="356617" y="243750"/>
                  <a:pt x="356617" y="243750"/>
                </a:cubicBezTo>
                <a:close/>
                <a:moveTo>
                  <a:pt x="74946" y="239885"/>
                </a:moveTo>
                <a:lnTo>
                  <a:pt x="34888" y="266969"/>
                </a:lnTo>
                <a:lnTo>
                  <a:pt x="74946" y="292764"/>
                </a:lnTo>
                <a:close/>
                <a:moveTo>
                  <a:pt x="111126" y="187006"/>
                </a:moveTo>
                <a:lnTo>
                  <a:pt x="138262" y="219249"/>
                </a:lnTo>
                <a:lnTo>
                  <a:pt x="165397" y="187006"/>
                </a:lnTo>
                <a:lnTo>
                  <a:pt x="213207" y="187006"/>
                </a:lnTo>
                <a:lnTo>
                  <a:pt x="307535" y="301792"/>
                </a:lnTo>
                <a:lnTo>
                  <a:pt x="299782" y="341774"/>
                </a:lnTo>
                <a:lnTo>
                  <a:pt x="210623" y="237306"/>
                </a:lnTo>
                <a:lnTo>
                  <a:pt x="206746" y="357251"/>
                </a:lnTo>
                <a:lnTo>
                  <a:pt x="201578" y="357251"/>
                </a:lnTo>
                <a:lnTo>
                  <a:pt x="201578" y="372728"/>
                </a:lnTo>
                <a:lnTo>
                  <a:pt x="201578" y="385625"/>
                </a:lnTo>
                <a:lnTo>
                  <a:pt x="201578" y="515888"/>
                </a:lnTo>
                <a:lnTo>
                  <a:pt x="206746" y="515888"/>
                </a:lnTo>
                <a:lnTo>
                  <a:pt x="236466" y="522337"/>
                </a:lnTo>
                <a:lnTo>
                  <a:pt x="236466" y="549421"/>
                </a:lnTo>
                <a:lnTo>
                  <a:pt x="210623" y="549421"/>
                </a:lnTo>
                <a:lnTo>
                  <a:pt x="182195" y="544262"/>
                </a:lnTo>
                <a:lnTo>
                  <a:pt x="180903" y="549421"/>
                </a:lnTo>
                <a:lnTo>
                  <a:pt x="148599" y="549421"/>
                </a:lnTo>
                <a:lnTo>
                  <a:pt x="148599" y="518467"/>
                </a:lnTo>
                <a:lnTo>
                  <a:pt x="148599" y="515888"/>
                </a:lnTo>
                <a:lnTo>
                  <a:pt x="148599" y="385625"/>
                </a:lnTo>
                <a:lnTo>
                  <a:pt x="130509" y="385625"/>
                </a:lnTo>
                <a:lnTo>
                  <a:pt x="130509" y="515888"/>
                </a:lnTo>
                <a:lnTo>
                  <a:pt x="130509" y="518467"/>
                </a:lnTo>
                <a:lnTo>
                  <a:pt x="130509" y="549421"/>
                </a:lnTo>
                <a:lnTo>
                  <a:pt x="98205" y="549421"/>
                </a:lnTo>
                <a:lnTo>
                  <a:pt x="98205" y="544262"/>
                </a:lnTo>
                <a:lnTo>
                  <a:pt x="68485" y="549421"/>
                </a:lnTo>
                <a:lnTo>
                  <a:pt x="43933" y="549421"/>
                </a:lnTo>
                <a:lnTo>
                  <a:pt x="43933" y="522337"/>
                </a:lnTo>
                <a:lnTo>
                  <a:pt x="73654" y="515888"/>
                </a:lnTo>
                <a:lnTo>
                  <a:pt x="78822" y="515888"/>
                </a:lnTo>
                <a:lnTo>
                  <a:pt x="78822" y="385625"/>
                </a:lnTo>
                <a:lnTo>
                  <a:pt x="78822" y="372728"/>
                </a:lnTo>
                <a:lnTo>
                  <a:pt x="78822" y="357251"/>
                </a:lnTo>
                <a:lnTo>
                  <a:pt x="74946" y="357251"/>
                </a:lnTo>
                <a:lnTo>
                  <a:pt x="74946" y="334036"/>
                </a:lnTo>
                <a:lnTo>
                  <a:pt x="0" y="290185"/>
                </a:lnTo>
                <a:lnTo>
                  <a:pt x="0" y="246334"/>
                </a:lnTo>
                <a:lnTo>
                  <a:pt x="74946" y="193455"/>
                </a:lnTo>
                <a:close/>
                <a:moveTo>
                  <a:pt x="154997" y="0"/>
                </a:moveTo>
                <a:lnTo>
                  <a:pt x="169205" y="30955"/>
                </a:lnTo>
                <a:lnTo>
                  <a:pt x="201496" y="21926"/>
                </a:lnTo>
                <a:lnTo>
                  <a:pt x="196330" y="49011"/>
                </a:lnTo>
                <a:lnTo>
                  <a:pt x="223454" y="58040"/>
                </a:lnTo>
                <a:lnTo>
                  <a:pt x="207954" y="78676"/>
                </a:lnTo>
                <a:cubicBezTo>
                  <a:pt x="209246" y="81256"/>
                  <a:pt x="209246" y="83835"/>
                  <a:pt x="210538" y="86415"/>
                </a:cubicBezTo>
                <a:cubicBezTo>
                  <a:pt x="210538" y="87705"/>
                  <a:pt x="210538" y="87705"/>
                  <a:pt x="210538" y="88994"/>
                </a:cubicBezTo>
                <a:cubicBezTo>
                  <a:pt x="211829" y="92864"/>
                  <a:pt x="213121" y="96733"/>
                  <a:pt x="213121" y="101892"/>
                </a:cubicBezTo>
                <a:cubicBezTo>
                  <a:pt x="213121" y="101892"/>
                  <a:pt x="211829" y="101892"/>
                  <a:pt x="211829" y="101892"/>
                </a:cubicBezTo>
                <a:cubicBezTo>
                  <a:pt x="211829" y="101892"/>
                  <a:pt x="213121" y="103182"/>
                  <a:pt x="213121" y="103182"/>
                </a:cubicBezTo>
                <a:cubicBezTo>
                  <a:pt x="213121" y="143165"/>
                  <a:pt x="179538" y="175409"/>
                  <a:pt x="139497" y="175409"/>
                </a:cubicBezTo>
                <a:cubicBezTo>
                  <a:pt x="99456" y="175409"/>
                  <a:pt x="65873" y="143165"/>
                  <a:pt x="65873" y="103182"/>
                </a:cubicBezTo>
                <a:cubicBezTo>
                  <a:pt x="65873" y="95443"/>
                  <a:pt x="67164" y="87705"/>
                  <a:pt x="69748" y="81256"/>
                </a:cubicBezTo>
                <a:cubicBezTo>
                  <a:pt x="69748" y="81256"/>
                  <a:pt x="69748" y="81256"/>
                  <a:pt x="69748" y="79966"/>
                </a:cubicBezTo>
                <a:lnTo>
                  <a:pt x="49081" y="61909"/>
                </a:lnTo>
                <a:lnTo>
                  <a:pt x="73623" y="54170"/>
                </a:lnTo>
                <a:lnTo>
                  <a:pt x="60706" y="25795"/>
                </a:lnTo>
                <a:lnTo>
                  <a:pt x="95581" y="37403"/>
                </a:lnTo>
                <a:lnTo>
                  <a:pt x="105914" y="3869"/>
                </a:lnTo>
                <a:lnTo>
                  <a:pt x="126580" y="28375"/>
                </a:lnTo>
                <a:close/>
              </a:path>
            </a:pathLst>
          </a:custGeom>
          <a:solidFill>
            <a:srgbClr val="002060"/>
          </a:solidFill>
          <a:ln w="7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6D6AD8A-CE72-4BF1-B6D7-6B4059D2345B}"/>
              </a:ext>
            </a:extLst>
          </p:cNvPr>
          <p:cNvGrpSpPr/>
          <p:nvPr/>
        </p:nvGrpSpPr>
        <p:grpSpPr>
          <a:xfrm>
            <a:off x="6165750" y="4798737"/>
            <a:ext cx="2640901" cy="1198462"/>
            <a:chOff x="6294846" y="5024651"/>
            <a:chExt cx="2640901" cy="119846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C4A36F2-93C6-4F13-90B1-919D85EA7B41}"/>
                </a:ext>
              </a:extLst>
            </p:cNvPr>
            <p:cNvSpPr txBox="1"/>
            <p:nvPr/>
          </p:nvSpPr>
          <p:spPr>
            <a:xfrm>
              <a:off x="6294846" y="5328509"/>
              <a:ext cx="2640901" cy="894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无法做到全检，多数情况是抽检。检测项目简单，只能初步判断有无，而不是全检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656CE3C-AB4B-4959-A83C-4FEE56D4EA04}"/>
                </a:ext>
              </a:extLst>
            </p:cNvPr>
            <p:cNvSpPr txBox="1"/>
            <p:nvPr/>
          </p:nvSpPr>
          <p:spPr>
            <a:xfrm>
              <a:off x="6790647" y="5024651"/>
              <a:ext cx="20206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AB210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检测结果不稳定</a:t>
              </a:r>
              <a:endParaRPr lang="zh-CN" altLang="en-US" dirty="0">
                <a:solidFill>
                  <a:srgbClr val="AB210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0776FED-B3C9-449D-8CB1-1C6E00F88FF3}"/>
              </a:ext>
            </a:extLst>
          </p:cNvPr>
          <p:cNvGrpSpPr/>
          <p:nvPr/>
        </p:nvGrpSpPr>
        <p:grpSpPr>
          <a:xfrm>
            <a:off x="9139414" y="4798737"/>
            <a:ext cx="2785099" cy="1198462"/>
            <a:chOff x="9268510" y="5024651"/>
            <a:chExt cx="2785099" cy="119846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B5C50FB-38DF-4215-9ECE-41E29F100454}"/>
                </a:ext>
              </a:extLst>
            </p:cNvPr>
            <p:cNvSpPr txBox="1"/>
            <p:nvPr/>
          </p:nvSpPr>
          <p:spPr>
            <a:xfrm>
              <a:off x="9268510" y="5328509"/>
              <a:ext cx="2785099" cy="894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下游厂商的良品率及产品溯源的要求。不良品一般是整批退回，造成回收成本巨大。人力成本高，投入产出比不匹配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7FA67BF-A304-4E82-98E9-5276504DC59C}"/>
                </a:ext>
              </a:extLst>
            </p:cNvPr>
            <p:cNvSpPr txBox="1"/>
            <p:nvPr/>
          </p:nvSpPr>
          <p:spPr>
            <a:xfrm>
              <a:off x="9977049" y="5024651"/>
              <a:ext cx="1525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AB210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整体成本高</a:t>
              </a:r>
              <a:endParaRPr lang="zh-CN" altLang="en-US" dirty="0">
                <a:solidFill>
                  <a:srgbClr val="AB210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2B9FE8B-95EB-49BC-B633-96605791DA2B}"/>
              </a:ext>
            </a:extLst>
          </p:cNvPr>
          <p:cNvGrpSpPr/>
          <p:nvPr/>
        </p:nvGrpSpPr>
        <p:grpSpPr>
          <a:xfrm>
            <a:off x="6146540" y="2374910"/>
            <a:ext cx="2692536" cy="905839"/>
            <a:chOff x="6275636" y="2138238"/>
            <a:chExt cx="2692536" cy="90583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53D610-0516-4858-988D-984104601207}"/>
                </a:ext>
              </a:extLst>
            </p:cNvPr>
            <p:cNvSpPr txBox="1"/>
            <p:nvPr/>
          </p:nvSpPr>
          <p:spPr>
            <a:xfrm>
              <a:off x="6275636" y="2426472"/>
              <a:ext cx="2692536" cy="617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员工招聘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-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培训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-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离职，人员流动性大，综合成本高。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A3DE217-C515-4C73-A2D0-2F007F12EB57}"/>
                </a:ext>
              </a:extLst>
            </p:cNvPr>
            <p:cNvSpPr txBox="1"/>
            <p:nvPr/>
          </p:nvSpPr>
          <p:spPr>
            <a:xfrm>
              <a:off x="7046686" y="2138238"/>
              <a:ext cx="1549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AB210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人员成本高</a:t>
              </a:r>
              <a:endParaRPr lang="zh-CN" altLang="en-US" dirty="0">
                <a:solidFill>
                  <a:srgbClr val="AB210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0B9ED2A-A3D0-42C2-BDA0-8C4FE25BA760}"/>
              </a:ext>
            </a:extLst>
          </p:cNvPr>
          <p:cNvGrpSpPr/>
          <p:nvPr/>
        </p:nvGrpSpPr>
        <p:grpSpPr>
          <a:xfrm>
            <a:off x="9139414" y="2383662"/>
            <a:ext cx="2785099" cy="897087"/>
            <a:chOff x="9268510" y="2146990"/>
            <a:chExt cx="2785099" cy="89708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D69CA8-B27F-4D69-B302-D364A3D6E9A8}"/>
                </a:ext>
              </a:extLst>
            </p:cNvPr>
            <p:cNvSpPr txBox="1"/>
            <p:nvPr/>
          </p:nvSpPr>
          <p:spPr>
            <a:xfrm>
              <a:off x="9268510" y="2426472"/>
              <a:ext cx="2785099" cy="617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人员每天重复性劳动，会疲劳，有情绪，影响检测效果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F911B32-648C-4B5C-8C04-7ECB493D8583}"/>
                </a:ext>
              </a:extLst>
            </p:cNvPr>
            <p:cNvSpPr txBox="1"/>
            <p:nvPr/>
          </p:nvSpPr>
          <p:spPr>
            <a:xfrm>
              <a:off x="9906889" y="2146990"/>
              <a:ext cx="14845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AB210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目检难度大</a:t>
              </a:r>
              <a:endParaRPr lang="zh-CN" altLang="en-US" dirty="0">
                <a:solidFill>
                  <a:srgbClr val="AB210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5BDC2BFB-22E8-467B-A479-09A1889699FA}"/>
              </a:ext>
            </a:extLst>
          </p:cNvPr>
          <p:cNvSpPr/>
          <p:nvPr/>
        </p:nvSpPr>
        <p:spPr>
          <a:xfrm>
            <a:off x="223347" y="744702"/>
            <a:ext cx="5530848" cy="34451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72B6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879E8-DA1D-44B4-B384-B99E73B98E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0" b="92667" l="8607" r="90984">
                        <a14:foregroundMark x1="42213" y1="16667" x2="42213" y2="16667"/>
                        <a14:foregroundMark x1="41393" y1="12000" x2="48770" y2="11333"/>
                        <a14:foregroundMark x1="45492" y1="6000" x2="45492" y2="6000"/>
                        <a14:foregroundMark x1="41393" y1="93333" x2="41393" y2="93333"/>
                        <a14:foregroundMark x1="48770" y1="93333" x2="48770" y2="93333"/>
                        <a14:foregroundMark x1="90984" y1="59333" x2="90984" y2="59333"/>
                        <a14:foregroundMark x1="45082" y1="36667" x2="45082" y2="36667"/>
                        <a14:foregroundMark x1="45082" y1="37333" x2="46311" y2="34000"/>
                        <a14:foregroundMark x1="43852" y1="41333" x2="47541" y2="45333"/>
                        <a14:foregroundMark x1="45082" y1="38667" x2="45492" y2="40667"/>
                        <a14:foregroundMark x1="41803" y1="45333" x2="43443" y2="42667"/>
                        <a14:foregroundMark x1="14344" y1="63333" x2="14344" y2="63333"/>
                        <a14:foregroundMark x1="14110" y1="62667" x2="12705" y2="60000"/>
                        <a14:foregroundMark x1="15164" y1="64667" x2="14110" y2="62667"/>
                        <a14:foregroundMark x1="14754" y1="64667" x2="14754" y2="64667"/>
                        <a14:foregroundMark x1="14344" y1="63333" x2="14344" y2="63333"/>
                        <a14:foregroundMark x1="14344" y1="63333" x2="14344" y2="63333"/>
                        <a14:foregroundMark x1="13934" y1="62667" x2="13934" y2="62667"/>
                        <a14:foregroundMark x1="15984" y1="66000" x2="15984" y2="63333"/>
                        <a14:foregroundMark x1="16393" y1="63333" x2="14344" y2="66000"/>
                        <a14:foregroundMark x1="12705" y1="63333" x2="15574" y2="65333"/>
                        <a14:backgroundMark x1="16803" y1="62667" x2="16803" y2="62667"/>
                        <a14:backgroundMark x1="15984" y1="62667" x2="15984" y2="62667"/>
                        <a14:backgroundMark x1="15574" y1="62667" x2="15574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88" y="1410936"/>
            <a:ext cx="1485705" cy="913343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85402730-B923-4062-9BDD-40C30004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5" y="3201162"/>
            <a:ext cx="4775422" cy="31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C3A3B701-F3AA-451E-8DFF-9C5E4EB34190}"/>
              </a:ext>
            </a:extLst>
          </p:cNvPr>
          <p:cNvSpPr/>
          <p:nvPr/>
        </p:nvSpPr>
        <p:spPr>
          <a:xfrm>
            <a:off x="583997" y="3195776"/>
            <a:ext cx="4786580" cy="3183615"/>
          </a:xfrm>
          <a:prstGeom prst="rect">
            <a:avLst/>
          </a:prstGeom>
          <a:solidFill>
            <a:schemeClr val="accent2">
              <a:lumMod val="40000"/>
              <a:lumOff val="6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PCB</a:t>
            </a:r>
            <a:endParaRPr lang="zh-CN" altLang="en-US" sz="32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9301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3C2796C-8669-498F-8D5A-2D46417F3E4D}"/>
              </a:ext>
            </a:extLst>
          </p:cNvPr>
          <p:cNvSpPr/>
          <p:nvPr/>
        </p:nvSpPr>
        <p:spPr>
          <a:xfrm>
            <a:off x="4040213" y="384503"/>
            <a:ext cx="1405088" cy="442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14D591-F033-474A-9755-6605BEA1D249}"/>
              </a:ext>
            </a:extLst>
          </p:cNvPr>
          <p:cNvSpPr txBox="1"/>
          <p:nvPr/>
        </p:nvSpPr>
        <p:spPr>
          <a:xfrm>
            <a:off x="4162367" y="432442"/>
            <a:ext cx="1160780" cy="3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PingFang SC"/>
              </a:rPr>
              <a:t>项目难点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ïŝļíḓé">
            <a:extLst>
              <a:ext uri="{FF2B5EF4-FFF2-40B4-BE49-F238E27FC236}">
                <a16:creationId xmlns:a16="http://schemas.microsoft.com/office/drawing/2014/main" id="{4B90BCF4-48D8-4211-87F6-CD19F554EE3E}"/>
              </a:ext>
            </a:extLst>
          </p:cNvPr>
          <p:cNvSpPr/>
          <p:nvPr/>
        </p:nvSpPr>
        <p:spPr>
          <a:xfrm>
            <a:off x="696518" y="1079694"/>
            <a:ext cx="4218193" cy="165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29" name="ïṣ1ídé">
            <a:extLst>
              <a:ext uri="{FF2B5EF4-FFF2-40B4-BE49-F238E27FC236}">
                <a16:creationId xmlns:a16="http://schemas.microsoft.com/office/drawing/2014/main" id="{3C11B245-5AF0-4B95-889F-D0DAF0807F9A}"/>
              </a:ext>
            </a:extLst>
          </p:cNvPr>
          <p:cNvSpPr/>
          <p:nvPr/>
        </p:nvSpPr>
        <p:spPr>
          <a:xfrm>
            <a:off x="809134" y="1199017"/>
            <a:ext cx="1433217" cy="1433217"/>
          </a:xfrm>
          <a:prstGeom prst="ellipse">
            <a:avLst/>
          </a:prstGeom>
          <a:solidFill>
            <a:srgbClr val="C48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07BFB00-50CA-4079-8BEF-53C0CEC83D01}"/>
              </a:ext>
            </a:extLst>
          </p:cNvPr>
          <p:cNvSpPr txBox="1"/>
          <p:nvPr/>
        </p:nvSpPr>
        <p:spPr>
          <a:xfrm>
            <a:off x="2661324" y="1102639"/>
            <a:ext cx="163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识别字符复杂</a:t>
            </a:r>
          </a:p>
        </p:txBody>
      </p:sp>
      <p:sp>
        <p:nvSpPr>
          <p:cNvPr id="22" name="íšḻîde">
            <a:extLst>
              <a:ext uri="{FF2B5EF4-FFF2-40B4-BE49-F238E27FC236}">
                <a16:creationId xmlns:a16="http://schemas.microsoft.com/office/drawing/2014/main" id="{A8FCA40F-4FFD-439A-883F-E3BC3C7732EE}"/>
              </a:ext>
            </a:extLst>
          </p:cNvPr>
          <p:cNvSpPr/>
          <p:nvPr/>
        </p:nvSpPr>
        <p:spPr>
          <a:xfrm rot="10800000">
            <a:off x="2497828" y="1811056"/>
            <a:ext cx="4218193" cy="165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gradFill flip="none" rotWithShape="1">
            <a:gsLst>
              <a:gs pos="0">
                <a:srgbClr val="9E1E24">
                  <a:alpha val="20000"/>
                </a:srgbClr>
              </a:gs>
              <a:gs pos="100000">
                <a:srgbClr val="9E1E24">
                  <a:alpha val="0"/>
                </a:srgbClr>
              </a:gs>
            </a:gsLst>
            <a:lin ang="5400000" scaled="1"/>
            <a:tileRect/>
          </a:gra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30" name="îṩ1îḓê">
            <a:extLst>
              <a:ext uri="{FF2B5EF4-FFF2-40B4-BE49-F238E27FC236}">
                <a16:creationId xmlns:a16="http://schemas.microsoft.com/office/drawing/2014/main" id="{61893C2D-3320-484C-84B8-48181F14D3D0}"/>
              </a:ext>
            </a:extLst>
          </p:cNvPr>
          <p:cNvSpPr/>
          <p:nvPr/>
        </p:nvSpPr>
        <p:spPr>
          <a:xfrm>
            <a:off x="5158588" y="1922854"/>
            <a:ext cx="1433217" cy="1433217"/>
          </a:xfrm>
          <a:prstGeom prst="ellipse">
            <a:avLst/>
          </a:prstGeom>
          <a:solidFill>
            <a:srgbClr val="4472C4"/>
          </a:soli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54733-D2A9-4C23-A334-3D845A54ABD8}"/>
              </a:ext>
            </a:extLst>
          </p:cNvPr>
          <p:cNvSpPr txBox="1"/>
          <p:nvPr/>
        </p:nvSpPr>
        <p:spPr>
          <a:xfrm>
            <a:off x="3119709" y="2597714"/>
            <a:ext cx="182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样品种类多</a:t>
            </a:r>
          </a:p>
        </p:txBody>
      </p:sp>
      <p:sp>
        <p:nvSpPr>
          <p:cNvPr id="23" name="ïSḻîḓê">
            <a:extLst>
              <a:ext uri="{FF2B5EF4-FFF2-40B4-BE49-F238E27FC236}">
                <a16:creationId xmlns:a16="http://schemas.microsoft.com/office/drawing/2014/main" id="{A1975EB5-5DC1-4A05-A34C-CCF37B941B3C}"/>
              </a:ext>
            </a:extLst>
          </p:cNvPr>
          <p:cNvSpPr/>
          <p:nvPr/>
        </p:nvSpPr>
        <p:spPr>
          <a:xfrm>
            <a:off x="696518" y="3865806"/>
            <a:ext cx="4218193" cy="165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32" name="íṥ1ïḓè">
            <a:extLst>
              <a:ext uri="{FF2B5EF4-FFF2-40B4-BE49-F238E27FC236}">
                <a16:creationId xmlns:a16="http://schemas.microsoft.com/office/drawing/2014/main" id="{5B1ABEFF-21CF-433B-8459-44514755125D}"/>
              </a:ext>
            </a:extLst>
          </p:cNvPr>
          <p:cNvSpPr/>
          <p:nvPr/>
        </p:nvSpPr>
        <p:spPr>
          <a:xfrm>
            <a:off x="809134" y="3985129"/>
            <a:ext cx="1433217" cy="1433217"/>
          </a:xfrm>
          <a:prstGeom prst="ellipse">
            <a:avLst/>
          </a:prstGeom>
          <a:solidFill>
            <a:srgbClr val="C48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314E3D-5890-41D2-B573-35C49C270FE4}"/>
              </a:ext>
            </a:extLst>
          </p:cNvPr>
          <p:cNvSpPr txBox="1"/>
          <p:nvPr/>
        </p:nvSpPr>
        <p:spPr>
          <a:xfrm>
            <a:off x="2401216" y="3860353"/>
            <a:ext cx="189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字符印刷不清晰</a:t>
            </a:r>
          </a:p>
        </p:txBody>
      </p:sp>
      <p:sp>
        <p:nvSpPr>
          <p:cNvPr id="24" name="iṩḻîḑê">
            <a:extLst>
              <a:ext uri="{FF2B5EF4-FFF2-40B4-BE49-F238E27FC236}">
                <a16:creationId xmlns:a16="http://schemas.microsoft.com/office/drawing/2014/main" id="{25B56E8F-0865-46AD-8F7B-BAB6CD97BA64}"/>
              </a:ext>
            </a:extLst>
          </p:cNvPr>
          <p:cNvSpPr/>
          <p:nvPr/>
        </p:nvSpPr>
        <p:spPr>
          <a:xfrm rot="10800000">
            <a:off x="2633661" y="4632790"/>
            <a:ext cx="4218193" cy="165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86" extrusionOk="0">
                <a:moveTo>
                  <a:pt x="4151" y="30"/>
                </a:moveTo>
                <a:cubicBezTo>
                  <a:pt x="3034" y="-26"/>
                  <a:pt x="1958" y="1128"/>
                  <a:pt x="1185" y="3213"/>
                </a:cubicBezTo>
                <a:cubicBezTo>
                  <a:pt x="-417" y="7532"/>
                  <a:pt x="-400" y="14374"/>
                  <a:pt x="1266" y="18470"/>
                </a:cubicBezTo>
                <a:cubicBezTo>
                  <a:pt x="1954" y="20160"/>
                  <a:pt x="2823" y="21094"/>
                  <a:pt x="3717" y="21328"/>
                </a:cubicBezTo>
                <a:cubicBezTo>
                  <a:pt x="4656" y="21574"/>
                  <a:pt x="5634" y="21052"/>
                  <a:pt x="6470" y="19636"/>
                </a:cubicBezTo>
                <a:cubicBezTo>
                  <a:pt x="6990" y="18756"/>
                  <a:pt x="7412" y="17571"/>
                  <a:pt x="7792" y="16300"/>
                </a:cubicBezTo>
                <a:cubicBezTo>
                  <a:pt x="8165" y="15052"/>
                  <a:pt x="8499" y="13715"/>
                  <a:pt x="8966" y="12702"/>
                </a:cubicBezTo>
                <a:cubicBezTo>
                  <a:pt x="9147" y="12309"/>
                  <a:pt x="9346" y="11973"/>
                  <a:pt x="9564" y="11748"/>
                </a:cubicBezTo>
                <a:cubicBezTo>
                  <a:pt x="9771" y="11535"/>
                  <a:pt x="9993" y="11427"/>
                  <a:pt x="10218" y="11431"/>
                </a:cubicBezTo>
                <a:lnTo>
                  <a:pt x="18848" y="11431"/>
                </a:lnTo>
                <a:cubicBezTo>
                  <a:pt x="20169" y="11380"/>
                  <a:pt x="21183" y="8383"/>
                  <a:pt x="21027" y="4992"/>
                </a:cubicBezTo>
                <a:cubicBezTo>
                  <a:pt x="20895" y="2149"/>
                  <a:pt x="19955" y="20"/>
                  <a:pt x="18848" y="58"/>
                </a:cubicBezTo>
                <a:lnTo>
                  <a:pt x="5175" y="0"/>
                </a:lnTo>
                <a:lnTo>
                  <a:pt x="4151" y="30"/>
                </a:lnTo>
                <a:close/>
              </a:path>
            </a:pathLst>
          </a:custGeom>
          <a:gradFill flip="none" rotWithShape="1">
            <a:gsLst>
              <a:gs pos="0">
                <a:srgbClr val="9E1E24">
                  <a:alpha val="20000"/>
                </a:srgbClr>
              </a:gs>
              <a:gs pos="100000">
                <a:srgbClr val="9E1E24">
                  <a:alpha val="0"/>
                </a:srgbClr>
              </a:gs>
            </a:gsLst>
            <a:lin ang="5400000" scaled="1"/>
            <a:tileRect/>
          </a:gra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31" name="îṣļïdé">
            <a:extLst>
              <a:ext uri="{FF2B5EF4-FFF2-40B4-BE49-F238E27FC236}">
                <a16:creationId xmlns:a16="http://schemas.microsoft.com/office/drawing/2014/main" id="{F71450BC-0CDA-41C3-9A05-C7D3AA6520BD}"/>
              </a:ext>
            </a:extLst>
          </p:cNvPr>
          <p:cNvSpPr/>
          <p:nvPr/>
        </p:nvSpPr>
        <p:spPr>
          <a:xfrm>
            <a:off x="5306023" y="4745544"/>
            <a:ext cx="1433217" cy="1433217"/>
          </a:xfrm>
          <a:prstGeom prst="ellipse">
            <a:avLst/>
          </a:prstGeom>
          <a:solidFill>
            <a:srgbClr val="4472C4"/>
          </a:soli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B0057C-D35B-4DF2-96A0-D07F23A83D38}"/>
              </a:ext>
            </a:extLst>
          </p:cNvPr>
          <p:cNvSpPr txBox="1"/>
          <p:nvPr/>
        </p:nvSpPr>
        <p:spPr>
          <a:xfrm>
            <a:off x="3220119" y="5418346"/>
            <a:ext cx="162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现场环境复杂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A9B1C0-2072-4382-A8C6-1C4044EF356F}"/>
              </a:ext>
            </a:extLst>
          </p:cNvPr>
          <p:cNvGrpSpPr/>
          <p:nvPr/>
        </p:nvGrpSpPr>
        <p:grpSpPr>
          <a:xfrm>
            <a:off x="7952574" y="1004946"/>
            <a:ext cx="2856670" cy="2026254"/>
            <a:chOff x="8744492" y="252242"/>
            <a:chExt cx="2856670" cy="2026254"/>
          </a:xfrm>
        </p:grpSpPr>
        <p:sp>
          <p:nvSpPr>
            <p:cNvPr id="57" name="矩形: 圆顶角 56">
              <a:extLst>
                <a:ext uri="{FF2B5EF4-FFF2-40B4-BE49-F238E27FC236}">
                  <a16:creationId xmlns:a16="http://schemas.microsoft.com/office/drawing/2014/main" id="{F14C5F8F-4176-4099-880F-FD158C7487A6}"/>
                </a:ext>
              </a:extLst>
            </p:cNvPr>
            <p:cNvSpPr/>
            <p:nvPr/>
          </p:nvSpPr>
          <p:spPr>
            <a:xfrm>
              <a:off x="8744492" y="252242"/>
              <a:ext cx="2856670" cy="324000"/>
            </a:xfrm>
            <a:prstGeom prst="round2SameRect">
              <a:avLst/>
            </a:prstGeom>
            <a:solidFill>
              <a:srgbClr val="9E1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28800"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配置要求灵活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5132F8A-10DF-4095-89E5-04587FD8D870}"/>
                </a:ext>
              </a:extLst>
            </p:cNvPr>
            <p:cNvSpPr/>
            <p:nvPr/>
          </p:nvSpPr>
          <p:spPr>
            <a:xfrm>
              <a:off x="8744493" y="561471"/>
              <a:ext cx="2856669" cy="1717025"/>
            </a:xfrm>
            <a:prstGeom prst="rect">
              <a:avLst/>
            </a:prstGeom>
            <a:solidFill>
              <a:srgbClr val="9E1E2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1DE2029-A7B2-43E3-84AB-DB9A1E374D29}"/>
                </a:ext>
              </a:extLst>
            </p:cNvPr>
            <p:cNvSpPr txBox="1"/>
            <p:nvPr/>
          </p:nvSpPr>
          <p:spPr>
            <a:xfrm>
              <a:off x="8788040" y="701145"/>
              <a:ext cx="2769574" cy="1295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现场配置的光源，相机，视觉控制器比较小，能满足客户需求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E07D7D-73B5-4329-8693-1689B6C7EEC0}"/>
              </a:ext>
            </a:extLst>
          </p:cNvPr>
          <p:cNvGrpSpPr/>
          <p:nvPr/>
        </p:nvGrpSpPr>
        <p:grpSpPr>
          <a:xfrm>
            <a:off x="7982419" y="3692842"/>
            <a:ext cx="2856672" cy="1955961"/>
            <a:chOff x="8805899" y="2581193"/>
            <a:chExt cx="2856672" cy="195596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2748971-CDAB-46FA-BE3D-4AE77EE53238}"/>
                </a:ext>
              </a:extLst>
            </p:cNvPr>
            <p:cNvGrpSpPr/>
            <p:nvPr/>
          </p:nvGrpSpPr>
          <p:grpSpPr>
            <a:xfrm>
              <a:off x="8805899" y="2581193"/>
              <a:ext cx="2856672" cy="1955961"/>
              <a:chOff x="8810544" y="2606333"/>
              <a:chExt cx="2856672" cy="195596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28C2DC6-51A9-4579-9FE0-A7A479ECDC00}"/>
                  </a:ext>
                </a:extLst>
              </p:cNvPr>
              <p:cNvSpPr/>
              <p:nvPr/>
            </p:nvSpPr>
            <p:spPr>
              <a:xfrm>
                <a:off x="8810544" y="2845094"/>
                <a:ext cx="2856670" cy="1717200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矩形: 圆顶角 59">
                <a:extLst>
                  <a:ext uri="{FF2B5EF4-FFF2-40B4-BE49-F238E27FC236}">
                    <a16:creationId xmlns:a16="http://schemas.microsoft.com/office/drawing/2014/main" id="{FD60F24E-5FC5-41B8-B6D4-95272DDB481A}"/>
                  </a:ext>
                </a:extLst>
              </p:cNvPr>
              <p:cNvSpPr/>
              <p:nvPr/>
            </p:nvSpPr>
            <p:spPr>
              <a:xfrm>
                <a:off x="8810545" y="2606333"/>
                <a:ext cx="2856671" cy="324000"/>
              </a:xfrm>
              <a:prstGeom prst="round2SameRect">
                <a:avLst/>
              </a:prstGeom>
              <a:solidFill>
                <a:srgbClr val="043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28800"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算法要求高</a:t>
                </a:r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25DC2AC-03DB-4D36-BEBD-093EA37675B3}"/>
                </a:ext>
              </a:extLst>
            </p:cNvPr>
            <p:cNvSpPr txBox="1"/>
            <p:nvPr/>
          </p:nvSpPr>
          <p:spPr>
            <a:xfrm>
              <a:off x="8818280" y="2987771"/>
              <a:ext cx="2762019" cy="1295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根据场景，需要使用深度学习算法。完成对复杂背景的字符识别</a:t>
              </a:r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id="{9031F9F6-28B0-4E8B-A879-D1239BDE0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505" y="1627267"/>
            <a:ext cx="591173" cy="591173"/>
          </a:xfrm>
          <a:prstGeom prst="rect">
            <a:avLst/>
          </a:prstGeom>
        </p:spPr>
      </p:pic>
      <p:pic>
        <p:nvPicPr>
          <p:cNvPr id="58" name="图形 57">
            <a:extLst>
              <a:ext uri="{FF2B5EF4-FFF2-40B4-BE49-F238E27FC236}">
                <a16:creationId xmlns:a16="http://schemas.microsoft.com/office/drawing/2014/main" id="{65214ABF-E89A-4E6C-A930-FE07C05EA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7431" y="5166952"/>
            <a:ext cx="590400" cy="590400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C68EE1B4-8EDB-4D1C-AD59-1408F25718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542" y="4406537"/>
            <a:ext cx="590400" cy="590400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5EECC9B7-6428-4086-AF6B-71F6BA00F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9996" y="2337034"/>
            <a:ext cx="590400" cy="590400"/>
          </a:xfrm>
          <a:prstGeom prst="rect">
            <a:avLst/>
          </a:prstGeom>
        </p:spPr>
      </p:pic>
      <p:sp>
        <p:nvSpPr>
          <p:cNvPr id="84" name="îSḻîḋe">
            <a:extLst>
              <a:ext uri="{FF2B5EF4-FFF2-40B4-BE49-F238E27FC236}">
                <a16:creationId xmlns:a16="http://schemas.microsoft.com/office/drawing/2014/main" id="{698FE952-86AB-4686-ADE9-11457B49C25A}"/>
              </a:ext>
            </a:extLst>
          </p:cNvPr>
          <p:cNvSpPr/>
          <p:nvPr/>
        </p:nvSpPr>
        <p:spPr bwMode="auto">
          <a:xfrm>
            <a:off x="2497828" y="1436483"/>
            <a:ext cx="2323514" cy="36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002060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有其他字体干扰</a:t>
            </a: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，字符间距近，</a:t>
            </a:r>
          </a:p>
        </p:txBody>
      </p:sp>
      <p:sp>
        <p:nvSpPr>
          <p:cNvPr id="85" name="ïṩ1iḋe">
            <a:extLst>
              <a:ext uri="{FF2B5EF4-FFF2-40B4-BE49-F238E27FC236}">
                <a16:creationId xmlns:a16="http://schemas.microsoft.com/office/drawing/2014/main" id="{0F564C91-4BEE-4CCD-AA50-105ED644D4C7}"/>
              </a:ext>
            </a:extLst>
          </p:cNvPr>
          <p:cNvSpPr/>
          <p:nvPr/>
        </p:nvSpPr>
        <p:spPr bwMode="auto">
          <a:xfrm>
            <a:off x="2651873" y="2932756"/>
            <a:ext cx="2487026" cy="32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样品超过</a:t>
            </a:r>
            <a:r>
              <a:rPr lang="en-US" altLang="zh-CN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r>
            <a:r>
              <a:rPr lang="zh-CN" altLang="en-US" sz="12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种，数量多，一致性差</a:t>
            </a:r>
          </a:p>
        </p:txBody>
      </p:sp>
      <p:sp>
        <p:nvSpPr>
          <p:cNvPr id="86" name="îṥḷíďe">
            <a:extLst>
              <a:ext uri="{FF2B5EF4-FFF2-40B4-BE49-F238E27FC236}">
                <a16:creationId xmlns:a16="http://schemas.microsoft.com/office/drawing/2014/main" id="{F7712F17-1643-4246-A39C-11E0EC3D5545}"/>
              </a:ext>
            </a:extLst>
          </p:cNvPr>
          <p:cNvSpPr/>
          <p:nvPr/>
        </p:nvSpPr>
        <p:spPr bwMode="auto">
          <a:xfrm>
            <a:off x="2401216" y="4128953"/>
            <a:ext cx="1991708" cy="4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背景复杂，有背景噪点</a:t>
            </a:r>
          </a:p>
        </p:txBody>
      </p:sp>
      <p:sp>
        <p:nvSpPr>
          <p:cNvPr id="87" name="íṡľíḍé">
            <a:extLst>
              <a:ext uri="{FF2B5EF4-FFF2-40B4-BE49-F238E27FC236}">
                <a16:creationId xmlns:a16="http://schemas.microsoft.com/office/drawing/2014/main" id="{5C53716E-6361-44DD-9CAF-DA5822EAF637}"/>
              </a:ext>
            </a:extLst>
          </p:cNvPr>
          <p:cNvSpPr/>
          <p:nvPr/>
        </p:nvSpPr>
        <p:spPr bwMode="auto">
          <a:xfrm>
            <a:off x="2853609" y="5648803"/>
            <a:ext cx="2490912" cy="64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 lnSpcReduction="10000"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现场范围小，字符位置变动大，需要大视野设备</a:t>
            </a:r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id="{35B3FB96-BF70-4194-9722-9578BA533B57}"/>
              </a:ext>
            </a:extLst>
          </p:cNvPr>
          <p:cNvSpPr/>
          <p:nvPr/>
        </p:nvSpPr>
        <p:spPr>
          <a:xfrm>
            <a:off x="6868468" y="3031200"/>
            <a:ext cx="1044728" cy="491934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57DFFBB4-972D-48F3-96BF-9E37739A4516}"/>
              </a:ext>
            </a:extLst>
          </p:cNvPr>
          <p:cNvSpPr/>
          <p:nvPr/>
        </p:nvSpPr>
        <p:spPr>
          <a:xfrm>
            <a:off x="6868468" y="3848724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0F0AFF79-813B-4F7D-843E-50A002ABD3CC}"/>
              </a:ext>
            </a:extLst>
          </p:cNvPr>
          <p:cNvSpPr/>
          <p:nvPr/>
        </p:nvSpPr>
        <p:spPr>
          <a:xfrm>
            <a:off x="6868468" y="2597594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5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AB2FE4F-1B50-4A53-85DB-C6CD3BB7102F}"/>
              </a:ext>
            </a:extLst>
          </p:cNvPr>
          <p:cNvSpPr/>
          <p:nvPr/>
        </p:nvSpPr>
        <p:spPr>
          <a:xfrm>
            <a:off x="0" y="4161436"/>
            <a:ext cx="12192000" cy="2556000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chemeClr val="bg1"/>
              </a:gs>
              <a:gs pos="100000">
                <a:schemeClr val="bg1"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9F43AB9-1D98-4C3C-AE12-01217E45E108}"/>
              </a:ext>
            </a:extLst>
          </p:cNvPr>
          <p:cNvGrpSpPr/>
          <p:nvPr/>
        </p:nvGrpSpPr>
        <p:grpSpPr>
          <a:xfrm>
            <a:off x="413144" y="4622306"/>
            <a:ext cx="2861573" cy="2005131"/>
            <a:chOff x="223677" y="4580839"/>
            <a:chExt cx="2861573" cy="2005131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9BD9670-24A1-4C9D-BADD-47AA28588185}"/>
                </a:ext>
              </a:extLst>
            </p:cNvPr>
            <p:cNvSpPr/>
            <p:nvPr/>
          </p:nvSpPr>
          <p:spPr>
            <a:xfrm>
              <a:off x="223677" y="4580839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7B42F9-6691-4EEF-B33E-03AEE865FF7E}"/>
                </a:ext>
              </a:extLst>
            </p:cNvPr>
            <p:cNvSpPr txBox="1"/>
            <p:nvPr/>
          </p:nvSpPr>
          <p:spPr>
            <a:xfrm>
              <a:off x="223677" y="4769654"/>
              <a:ext cx="28615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0" i="0" dirty="0"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相邻区域多串同一内容的字符</a:t>
              </a:r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59" name="Picture 2" descr="查看源图像">
            <a:extLst>
              <a:ext uri="{FF2B5EF4-FFF2-40B4-BE49-F238E27FC236}">
                <a16:creationId xmlns:a16="http://schemas.microsoft.com/office/drawing/2014/main" id="{79891F20-A6D4-4334-BC4C-CEBA2850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15" y="5173079"/>
            <a:ext cx="2117536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065FDA7-E94B-4902-8224-E4D0CAB30D12}"/>
              </a:ext>
            </a:extLst>
          </p:cNvPr>
          <p:cNvSpPr/>
          <p:nvPr/>
        </p:nvSpPr>
        <p:spPr>
          <a:xfrm>
            <a:off x="0" y="1039297"/>
            <a:ext cx="12192000" cy="2556000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rgbClr val="FFFFFF">
                  <a:lumMod val="40000"/>
                  <a:lumOff val="60000"/>
                </a:srgbClr>
              </a:gs>
              <a:gs pos="100000">
                <a:srgbClr val="FFFFFF">
                  <a:alpha val="0"/>
                </a:srgbClr>
              </a:gs>
              <a:gs pos="0">
                <a:srgbClr val="FAD6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4BA711-9394-4FAF-B1D7-FCA4AC0F8F7C}"/>
              </a:ext>
            </a:extLst>
          </p:cNvPr>
          <p:cNvGrpSpPr/>
          <p:nvPr/>
        </p:nvGrpSpPr>
        <p:grpSpPr>
          <a:xfrm>
            <a:off x="4531321" y="4622307"/>
            <a:ext cx="2861573" cy="2005131"/>
            <a:chOff x="4224523" y="4622309"/>
            <a:chExt cx="2861573" cy="2005131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293C145-3D3B-4EFD-9A78-81E64ABF9C1F}"/>
                </a:ext>
              </a:extLst>
            </p:cNvPr>
            <p:cNvSpPr/>
            <p:nvPr/>
          </p:nvSpPr>
          <p:spPr>
            <a:xfrm>
              <a:off x="4224523" y="4622309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514C5-49C0-4CC5-B752-6410492007D1}"/>
                </a:ext>
              </a:extLst>
            </p:cNvPr>
            <p:cNvSpPr txBox="1"/>
            <p:nvPr/>
          </p:nvSpPr>
          <p:spPr>
            <a:xfrm>
              <a:off x="5052694" y="4769654"/>
              <a:ext cx="12052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有背景噪点</a:t>
              </a: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3A703C7-88F0-4D6B-A823-521ED794B246}"/>
              </a:ext>
            </a:extLst>
          </p:cNvPr>
          <p:cNvCxnSpPr>
            <a:cxnSpLocks/>
          </p:cNvCxnSpPr>
          <p:nvPr/>
        </p:nvCxnSpPr>
        <p:spPr>
          <a:xfrm>
            <a:off x="5937573" y="3422262"/>
            <a:ext cx="0" cy="478821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B4C6C6-A603-4E07-A352-40F2D59F8D79}"/>
              </a:ext>
            </a:extLst>
          </p:cNvPr>
          <p:cNvGrpSpPr/>
          <p:nvPr/>
        </p:nvGrpSpPr>
        <p:grpSpPr>
          <a:xfrm>
            <a:off x="413144" y="1422132"/>
            <a:ext cx="2861573" cy="2005131"/>
            <a:chOff x="59428" y="1471140"/>
            <a:chExt cx="2861573" cy="2005131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458F1B7-C1E0-4477-8646-F8689E791F00}"/>
                </a:ext>
              </a:extLst>
            </p:cNvPr>
            <p:cNvSpPr/>
            <p:nvPr/>
          </p:nvSpPr>
          <p:spPr>
            <a:xfrm>
              <a:off x="59428" y="1471140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EF4546-46D2-4CA3-B08A-5FC68B1E5A6C}"/>
                </a:ext>
              </a:extLst>
            </p:cNvPr>
            <p:cNvSpPr txBox="1"/>
            <p:nvPr/>
          </p:nvSpPr>
          <p:spPr>
            <a:xfrm>
              <a:off x="680929" y="1503670"/>
              <a:ext cx="16185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0" i="0" dirty="0"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有其他字体干扰</a:t>
              </a:r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1AA414E-BC91-4ADA-804B-904B0B104685}"/>
              </a:ext>
            </a:extLst>
          </p:cNvPr>
          <p:cNvGrpSpPr/>
          <p:nvPr/>
        </p:nvGrpSpPr>
        <p:grpSpPr>
          <a:xfrm>
            <a:off x="4531321" y="1388661"/>
            <a:ext cx="2861573" cy="2005131"/>
            <a:chOff x="4224523" y="1388661"/>
            <a:chExt cx="2861573" cy="200513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B3CB6DA-701D-4101-BF7D-D8BD12CB0B08}"/>
                </a:ext>
              </a:extLst>
            </p:cNvPr>
            <p:cNvSpPr/>
            <p:nvPr/>
          </p:nvSpPr>
          <p:spPr>
            <a:xfrm>
              <a:off x="4224523" y="1388661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D8C202C-711F-4FAD-92E9-DED053F2823F}"/>
                </a:ext>
              </a:extLst>
            </p:cNvPr>
            <p:cNvSpPr txBox="1"/>
            <p:nvPr/>
          </p:nvSpPr>
          <p:spPr>
            <a:xfrm>
              <a:off x="4829146" y="1508958"/>
              <a:ext cx="16523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0" i="0" dirty="0"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有背景字体干扰</a:t>
              </a:r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DF655CF-6F41-4804-B02A-9E6FC2EAFC31}"/>
              </a:ext>
            </a:extLst>
          </p:cNvPr>
          <p:cNvSpPr/>
          <p:nvPr/>
        </p:nvSpPr>
        <p:spPr>
          <a:xfrm>
            <a:off x="841276" y="2342518"/>
            <a:ext cx="367414" cy="178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0C9FF8-78F3-4305-A081-F0F26243F3AD}"/>
              </a:ext>
            </a:extLst>
          </p:cNvPr>
          <p:cNvSpPr/>
          <p:nvPr/>
        </p:nvSpPr>
        <p:spPr>
          <a:xfrm>
            <a:off x="5429312" y="2422073"/>
            <a:ext cx="596900" cy="22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B751C4-D21B-421F-9FA3-FD16858F6C34}"/>
              </a:ext>
            </a:extLst>
          </p:cNvPr>
          <p:cNvGrpSpPr/>
          <p:nvPr/>
        </p:nvGrpSpPr>
        <p:grpSpPr>
          <a:xfrm>
            <a:off x="8649498" y="1388661"/>
            <a:ext cx="2861573" cy="2005131"/>
            <a:chOff x="8315080" y="1434019"/>
            <a:chExt cx="2861573" cy="2005131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0ED41A0-7A78-4091-91D8-F1762D054C15}"/>
                </a:ext>
              </a:extLst>
            </p:cNvPr>
            <p:cNvSpPr/>
            <p:nvPr/>
          </p:nvSpPr>
          <p:spPr>
            <a:xfrm>
              <a:off x="8315080" y="1434019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A312BA1-DE84-4D8A-BCE9-997A8F4CF31A}"/>
                </a:ext>
              </a:extLst>
            </p:cNvPr>
            <p:cNvSpPr txBox="1"/>
            <p:nvPr/>
          </p:nvSpPr>
          <p:spPr>
            <a:xfrm>
              <a:off x="8759076" y="1503670"/>
              <a:ext cx="19735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字符位置不固定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BD4280-43BE-4B10-B5B4-CF26592A0152}"/>
                </a:ext>
              </a:extLst>
            </p:cNvPr>
            <p:cNvSpPr/>
            <p:nvPr/>
          </p:nvSpPr>
          <p:spPr>
            <a:xfrm>
              <a:off x="9217572" y="2263126"/>
              <a:ext cx="1192651" cy="5886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BB00B2C-E3E4-4222-B8C3-98901756DF81}"/>
              </a:ext>
            </a:extLst>
          </p:cNvPr>
          <p:cNvSpPr/>
          <p:nvPr/>
        </p:nvSpPr>
        <p:spPr>
          <a:xfrm>
            <a:off x="5640164" y="5320796"/>
            <a:ext cx="1069558" cy="517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015A85-37E8-44D4-A9B2-678109BFAC8B}"/>
              </a:ext>
            </a:extLst>
          </p:cNvPr>
          <p:cNvGrpSpPr/>
          <p:nvPr/>
        </p:nvGrpSpPr>
        <p:grpSpPr>
          <a:xfrm>
            <a:off x="8649498" y="4622308"/>
            <a:ext cx="2861573" cy="2005131"/>
            <a:chOff x="8166869" y="4656019"/>
            <a:chExt cx="2861573" cy="2005131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92952EF-CB60-41DD-BE5E-0AD8491FBD18}"/>
                </a:ext>
              </a:extLst>
            </p:cNvPr>
            <p:cNvSpPr/>
            <p:nvPr/>
          </p:nvSpPr>
          <p:spPr>
            <a:xfrm>
              <a:off x="8166869" y="4656019"/>
              <a:ext cx="2861573" cy="2005131"/>
            </a:xfrm>
            <a:prstGeom prst="roundRect">
              <a:avLst>
                <a:gd name="adj" fmla="val 3872"/>
              </a:avLst>
            </a:prstGeom>
            <a:solidFill>
              <a:schemeClr val="accent1">
                <a:alpha val="10000"/>
              </a:schemeClr>
            </a:solidFill>
            <a:ln w="63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4348A3-B733-4A25-AC97-5FBF8A0324A4}"/>
                </a:ext>
              </a:extLst>
            </p:cNvPr>
            <p:cNvSpPr txBox="1"/>
            <p:nvPr/>
          </p:nvSpPr>
          <p:spPr>
            <a:xfrm>
              <a:off x="8833116" y="4769654"/>
              <a:ext cx="15290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字符间距近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33C29D5-03D6-4B2D-8112-7858CA47BB83}"/>
              </a:ext>
            </a:extLst>
          </p:cNvPr>
          <p:cNvGrpSpPr/>
          <p:nvPr/>
        </p:nvGrpSpPr>
        <p:grpSpPr>
          <a:xfrm>
            <a:off x="1208690" y="3390739"/>
            <a:ext cx="9467806" cy="771973"/>
            <a:chOff x="1362097" y="4450895"/>
            <a:chExt cx="9467806" cy="77197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BE0006D-6717-49A3-A3D6-866FF37B1F89}"/>
                </a:ext>
              </a:extLst>
            </p:cNvPr>
            <p:cNvGrpSpPr/>
            <p:nvPr/>
          </p:nvGrpSpPr>
          <p:grpSpPr>
            <a:xfrm>
              <a:off x="1362097" y="4450895"/>
              <a:ext cx="9467806" cy="771973"/>
              <a:chOff x="1362097" y="4450895"/>
              <a:chExt cx="9467806" cy="771973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1D94ED3-E253-4593-AAE6-96D59EFEF92E}"/>
                  </a:ext>
                </a:extLst>
              </p:cNvPr>
              <p:cNvSpPr/>
              <p:nvPr/>
            </p:nvSpPr>
            <p:spPr>
              <a:xfrm flipH="1" flipV="1">
                <a:off x="6095998" y="4750407"/>
                <a:ext cx="4733905" cy="472461"/>
              </a:xfrm>
              <a:custGeom>
                <a:avLst/>
                <a:gdLst>
                  <a:gd name="connsiteX0" fmla="*/ 0 w 2562225"/>
                  <a:gd name="connsiteY0" fmla="*/ 0 h 304800"/>
                  <a:gd name="connsiteX1" fmla="*/ 2562225 w 2562225"/>
                  <a:gd name="connsiteY1" fmla="*/ 304800 h 304800"/>
                  <a:gd name="connsiteX0-1" fmla="*/ 0 w 2562225"/>
                  <a:gd name="connsiteY0-2" fmla="*/ 0 h 304800"/>
                  <a:gd name="connsiteX1-3" fmla="*/ 2562225 w 2562225"/>
                  <a:gd name="connsiteY1-4" fmla="*/ 304800 h 304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2562225" h="304800">
                    <a:moveTo>
                      <a:pt x="0" y="0"/>
                    </a:moveTo>
                    <a:cubicBezTo>
                      <a:pt x="539750" y="244475"/>
                      <a:pt x="1708150" y="203200"/>
                      <a:pt x="2562225" y="304800"/>
                    </a:cubicBezTo>
                  </a:path>
                </a:pathLst>
              </a:cu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head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3BAA20E8-A980-464B-9654-682553CD1D4B}"/>
                  </a:ext>
                </a:extLst>
              </p:cNvPr>
              <p:cNvSpPr/>
              <p:nvPr/>
            </p:nvSpPr>
            <p:spPr>
              <a:xfrm flipV="1">
                <a:off x="1362097" y="4750407"/>
                <a:ext cx="4733905" cy="472461"/>
              </a:xfrm>
              <a:custGeom>
                <a:avLst/>
                <a:gdLst>
                  <a:gd name="connsiteX0" fmla="*/ 0 w 2562225"/>
                  <a:gd name="connsiteY0" fmla="*/ 0 h 304800"/>
                  <a:gd name="connsiteX1" fmla="*/ 2562225 w 2562225"/>
                  <a:gd name="connsiteY1" fmla="*/ 304800 h 304800"/>
                  <a:gd name="connsiteX0-1" fmla="*/ 0 w 2562225"/>
                  <a:gd name="connsiteY0-2" fmla="*/ 0 h 304800"/>
                  <a:gd name="connsiteX1-3" fmla="*/ 2562225 w 2562225"/>
                  <a:gd name="connsiteY1-4" fmla="*/ 304800 h 304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2562225" h="304800">
                    <a:moveTo>
                      <a:pt x="0" y="0"/>
                    </a:moveTo>
                    <a:cubicBezTo>
                      <a:pt x="539750" y="244475"/>
                      <a:pt x="1708150" y="203200"/>
                      <a:pt x="2562225" y="304800"/>
                    </a:cubicBezTo>
                  </a:path>
                </a:pathLst>
              </a:cu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head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36D5D057-E186-4237-A33A-02B9E3BC667C}"/>
                  </a:ext>
                </a:extLst>
              </p:cNvPr>
              <p:cNvSpPr/>
              <p:nvPr/>
            </p:nvSpPr>
            <p:spPr>
              <a:xfrm flipH="1">
                <a:off x="6569069" y="4450895"/>
                <a:ext cx="3223294" cy="338554"/>
              </a:xfrm>
              <a:custGeom>
                <a:avLst/>
                <a:gdLst>
                  <a:gd name="connsiteX0" fmla="*/ 0 w 2562225"/>
                  <a:gd name="connsiteY0" fmla="*/ 0 h 304800"/>
                  <a:gd name="connsiteX1" fmla="*/ 2562225 w 2562225"/>
                  <a:gd name="connsiteY1" fmla="*/ 304800 h 304800"/>
                  <a:gd name="connsiteX0-1" fmla="*/ 0 w 2562225"/>
                  <a:gd name="connsiteY0-2" fmla="*/ 0 h 304800"/>
                  <a:gd name="connsiteX1-3" fmla="*/ 2562225 w 2562225"/>
                  <a:gd name="connsiteY1-4" fmla="*/ 304800 h 304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2562225" h="304800">
                    <a:moveTo>
                      <a:pt x="0" y="0"/>
                    </a:moveTo>
                    <a:cubicBezTo>
                      <a:pt x="539750" y="244475"/>
                      <a:pt x="1708150" y="203200"/>
                      <a:pt x="2562225" y="304800"/>
                    </a:cubicBezTo>
                  </a:path>
                </a:pathLst>
              </a:cu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head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E2BF7EDC-3AB3-4669-975D-334E38B14007}"/>
                  </a:ext>
                </a:extLst>
              </p:cNvPr>
              <p:cNvSpPr/>
              <p:nvPr/>
            </p:nvSpPr>
            <p:spPr>
              <a:xfrm>
                <a:off x="3053409" y="4486576"/>
                <a:ext cx="3122252" cy="365504"/>
              </a:xfrm>
              <a:custGeom>
                <a:avLst/>
                <a:gdLst>
                  <a:gd name="connsiteX0" fmla="*/ 0 w 2562225"/>
                  <a:gd name="connsiteY0" fmla="*/ 0 h 304800"/>
                  <a:gd name="connsiteX1" fmla="*/ 2562225 w 2562225"/>
                  <a:gd name="connsiteY1" fmla="*/ 304800 h 304800"/>
                  <a:gd name="connsiteX0-1" fmla="*/ 0 w 2562225"/>
                  <a:gd name="connsiteY0-2" fmla="*/ 0 h 304800"/>
                  <a:gd name="connsiteX1-3" fmla="*/ 2562225 w 2562225"/>
                  <a:gd name="connsiteY1-4" fmla="*/ 304800 h 304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2562225" h="304800">
                    <a:moveTo>
                      <a:pt x="0" y="0"/>
                    </a:moveTo>
                    <a:cubicBezTo>
                      <a:pt x="539750" y="244475"/>
                      <a:pt x="1708150" y="203200"/>
                      <a:pt x="2562225" y="304800"/>
                    </a:cubicBezTo>
                  </a:path>
                </a:pathLst>
              </a:custGeom>
              <a:noFill/>
              <a:ln w="63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head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AB6D3D1-A0CD-4D02-927D-F65C98CE6AEA}"/>
                </a:ext>
              </a:extLst>
            </p:cNvPr>
            <p:cNvCxnSpPr/>
            <p:nvPr/>
          </p:nvCxnSpPr>
          <p:spPr>
            <a:xfrm flipV="1">
              <a:off x="6096000" y="4721829"/>
              <a:ext cx="0" cy="478821"/>
            </a:xfrm>
            <a:prstGeom prst="line">
              <a:avLst/>
            </a:prstGeom>
            <a:noFill/>
            <a:ln w="63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headEnd type="stealt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7EA3C44-7A48-417A-ACC7-B13ECB4954ED}"/>
              </a:ext>
            </a:extLst>
          </p:cNvPr>
          <p:cNvGrpSpPr/>
          <p:nvPr/>
        </p:nvGrpSpPr>
        <p:grpSpPr>
          <a:xfrm>
            <a:off x="5240047" y="3560258"/>
            <a:ext cx="1405088" cy="442082"/>
            <a:chOff x="5284956" y="383298"/>
            <a:chExt cx="1405088" cy="44208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88BECB43-2BAD-4FDC-AFC0-CB3BB7B91888}"/>
                </a:ext>
              </a:extLst>
            </p:cNvPr>
            <p:cNvSpPr/>
            <p:nvPr/>
          </p:nvSpPr>
          <p:spPr>
            <a:xfrm>
              <a:off x="5284956" y="383298"/>
              <a:ext cx="1405088" cy="44208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AD2547-0B84-4BD4-8373-7704EA74F4C7}"/>
                </a:ext>
              </a:extLst>
            </p:cNvPr>
            <p:cNvSpPr txBox="1"/>
            <p:nvPr/>
          </p:nvSpPr>
          <p:spPr>
            <a:xfrm>
              <a:off x="5489593" y="435062"/>
              <a:ext cx="99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问题说明</a:t>
              </a:r>
            </a:p>
          </p:txBody>
        </p:sp>
      </p:grpSp>
      <p:pic>
        <p:nvPicPr>
          <p:cNvPr id="52" name="Picture 2" descr="查看源图像">
            <a:extLst>
              <a:ext uri="{FF2B5EF4-FFF2-40B4-BE49-F238E27FC236}">
                <a16:creationId xmlns:a16="http://schemas.microsoft.com/office/drawing/2014/main" id="{15CE38B6-5C66-463B-A969-2CC7C300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604" y="1807966"/>
            <a:ext cx="2117536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查看源图像">
            <a:extLst>
              <a:ext uri="{FF2B5EF4-FFF2-40B4-BE49-F238E27FC236}">
                <a16:creationId xmlns:a16="http://schemas.microsoft.com/office/drawing/2014/main" id="{B520E856-E607-4779-B60A-B6E9B049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91" y="5074482"/>
            <a:ext cx="2117536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查看源图像">
            <a:extLst>
              <a:ext uri="{FF2B5EF4-FFF2-40B4-BE49-F238E27FC236}">
                <a16:creationId xmlns:a16="http://schemas.microsoft.com/office/drawing/2014/main" id="{FACE5ACE-476D-412C-96C7-295FB721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32" y="1841689"/>
            <a:ext cx="2117536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查看源图像">
            <a:extLst>
              <a:ext uri="{FF2B5EF4-FFF2-40B4-BE49-F238E27FC236}">
                <a16:creationId xmlns:a16="http://schemas.microsoft.com/office/drawing/2014/main" id="{D374FB8F-2B38-4FEB-9F32-CCB4DC38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7" y="5197164"/>
            <a:ext cx="2117536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查看源图像">
            <a:extLst>
              <a:ext uri="{FF2B5EF4-FFF2-40B4-BE49-F238E27FC236}">
                <a16:creationId xmlns:a16="http://schemas.microsoft.com/office/drawing/2014/main" id="{5D5819A0-3AED-44E2-9CB1-C88AA570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9" y="1829700"/>
            <a:ext cx="2256189" cy="141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6E26098-5AF1-434E-8001-63B05E834887}"/>
              </a:ext>
            </a:extLst>
          </p:cNvPr>
          <p:cNvSpPr/>
          <p:nvPr/>
        </p:nvSpPr>
        <p:spPr>
          <a:xfrm>
            <a:off x="664952" y="1821794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13A4D78-3F63-465C-8A2C-4E715860CD71}"/>
              </a:ext>
            </a:extLst>
          </p:cNvPr>
          <p:cNvSpPr/>
          <p:nvPr/>
        </p:nvSpPr>
        <p:spPr>
          <a:xfrm>
            <a:off x="4904729" y="1818473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1900A4B-08F8-4A53-9C44-E099E986E568}"/>
              </a:ext>
            </a:extLst>
          </p:cNvPr>
          <p:cNvSpPr/>
          <p:nvPr/>
        </p:nvSpPr>
        <p:spPr>
          <a:xfrm>
            <a:off x="8914249" y="1781190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901ED59-FF4F-4DEF-B5E9-E0A4963A0F64}"/>
              </a:ext>
            </a:extLst>
          </p:cNvPr>
          <p:cNvSpPr/>
          <p:nvPr/>
        </p:nvSpPr>
        <p:spPr>
          <a:xfrm>
            <a:off x="652873" y="5149675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7BA1A32-8308-49C7-A501-4014E0EF07F6}"/>
              </a:ext>
            </a:extLst>
          </p:cNvPr>
          <p:cNvSpPr/>
          <p:nvPr/>
        </p:nvSpPr>
        <p:spPr>
          <a:xfrm>
            <a:off x="4819003" y="5130024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C322612-D75E-4F93-A871-ECAE65B3CE9E}"/>
              </a:ext>
            </a:extLst>
          </p:cNvPr>
          <p:cNvSpPr/>
          <p:nvPr/>
        </p:nvSpPr>
        <p:spPr>
          <a:xfrm>
            <a:off x="8994734" y="5074482"/>
            <a:ext cx="2235049" cy="142479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08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E4657CA-32F9-448D-8C63-2E7BF52D7619}"/>
              </a:ext>
            </a:extLst>
          </p:cNvPr>
          <p:cNvSpPr/>
          <p:nvPr/>
        </p:nvSpPr>
        <p:spPr>
          <a:xfrm>
            <a:off x="7800964" y="4849114"/>
            <a:ext cx="4391035" cy="2008886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rgbClr val="FFFFFF">
                  <a:lumMod val="40000"/>
                  <a:lumOff val="60000"/>
                </a:srgbClr>
              </a:gs>
              <a:gs pos="100000">
                <a:srgbClr val="FFFFFF">
                  <a:alpha val="0"/>
                </a:srgbClr>
              </a:gs>
              <a:gs pos="0">
                <a:srgbClr val="FAD6D1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70E2C08-83BF-4EB5-889A-3BC6360EB821}"/>
              </a:ext>
            </a:extLst>
          </p:cNvPr>
          <p:cNvSpPr/>
          <p:nvPr/>
        </p:nvSpPr>
        <p:spPr>
          <a:xfrm>
            <a:off x="6877655" y="2507691"/>
            <a:ext cx="5314343" cy="2341423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rgbClr val="FFFFFF">
                  <a:lumMod val="40000"/>
                  <a:lumOff val="60000"/>
                </a:srgbClr>
              </a:gs>
              <a:gs pos="100000">
                <a:srgbClr val="FFFFFF">
                  <a:alpha val="0"/>
                </a:srgbClr>
              </a:gs>
              <a:gs pos="0">
                <a:srgbClr val="FAD6D1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83FE715-664E-4F6D-B8B4-6CBEBCC05814}"/>
              </a:ext>
            </a:extLst>
          </p:cNvPr>
          <p:cNvSpPr/>
          <p:nvPr/>
        </p:nvSpPr>
        <p:spPr>
          <a:xfrm>
            <a:off x="4968606" y="219889"/>
            <a:ext cx="7223393" cy="2472403"/>
          </a:xfrm>
          <a:prstGeom prst="roundRect">
            <a:avLst>
              <a:gd name="adj" fmla="val 3669"/>
            </a:avLst>
          </a:prstGeom>
          <a:gradFill>
            <a:gsLst>
              <a:gs pos="65000">
                <a:srgbClr val="FFFFFF">
                  <a:lumMod val="40000"/>
                  <a:lumOff val="60000"/>
                </a:srgbClr>
              </a:gs>
              <a:gs pos="100000">
                <a:srgbClr val="FFFFFF">
                  <a:alpha val="0"/>
                </a:srgbClr>
              </a:gs>
              <a:gs pos="0">
                <a:srgbClr val="FAD6D1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6484AA8-81B7-4DED-BD73-C3E899721A9C}"/>
              </a:ext>
            </a:extLst>
          </p:cNvPr>
          <p:cNvSpPr/>
          <p:nvPr/>
        </p:nvSpPr>
        <p:spPr>
          <a:xfrm>
            <a:off x="-38114" y="1705496"/>
            <a:ext cx="5523260" cy="5523260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3DDECB-5640-4054-AD77-845D13E2D08E}"/>
              </a:ext>
            </a:extLst>
          </p:cNvPr>
          <p:cNvSpPr txBox="1"/>
          <p:nvPr/>
        </p:nvSpPr>
        <p:spPr>
          <a:xfrm flipH="1">
            <a:off x="1974497" y="2080558"/>
            <a:ext cx="16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视觉控制系统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B6E99B-17FA-4A72-8F8F-5EC4075029C0}"/>
              </a:ext>
            </a:extLst>
          </p:cNvPr>
          <p:cNvSpPr txBox="1"/>
          <p:nvPr/>
        </p:nvSpPr>
        <p:spPr>
          <a:xfrm flipH="1">
            <a:off x="8478025" y="6329399"/>
            <a:ext cx="7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光源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B41B94-3A89-4661-B5E2-156199D07D6B}"/>
              </a:ext>
            </a:extLst>
          </p:cNvPr>
          <p:cNvSpPr txBox="1"/>
          <p:nvPr/>
        </p:nvSpPr>
        <p:spPr>
          <a:xfrm flipH="1">
            <a:off x="7248292" y="3774887"/>
            <a:ext cx="92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相机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89BC81-0B99-4160-AE0B-CB2065083AB5}"/>
              </a:ext>
            </a:extLst>
          </p:cNvPr>
          <p:cNvSpPr txBox="1"/>
          <p:nvPr/>
        </p:nvSpPr>
        <p:spPr>
          <a:xfrm flipH="1">
            <a:off x="5315656" y="1449447"/>
            <a:ext cx="144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VIMO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9DD4C1-8C8E-4213-ABAB-625A47FABE27}"/>
              </a:ext>
            </a:extLst>
          </p:cNvPr>
          <p:cNvSpPr txBox="1"/>
          <p:nvPr/>
        </p:nvSpPr>
        <p:spPr>
          <a:xfrm flipH="1">
            <a:off x="397937" y="3682943"/>
            <a:ext cx="4754720" cy="227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强大的图像处理能力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，无需编程，操作简单，任务界面友好，不需要专业的计算机背景，只需要简易设置，即可完成任务部署。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 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，快速切换不同任务。打通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VIMO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平台算法模型，可实现检测，分类，分割，字符提取，扫码等多种功能。仅需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30-50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张样品，训练模型后，即可导入到视觉控制器进行使用。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 算力强，运行速度快。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算法运行速度达到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ms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级别，是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CPU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运行的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10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倍。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A36A33-F91F-4431-9379-BD680CF88B79}"/>
              </a:ext>
            </a:extLst>
          </p:cNvPr>
          <p:cNvSpPr txBox="1"/>
          <p:nvPr/>
        </p:nvSpPr>
        <p:spPr>
          <a:xfrm>
            <a:off x="9708709" y="5580800"/>
            <a:ext cx="2339102" cy="34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支持不同的光源型号和打光方式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7581CB-87B3-439F-A435-A257D946FBE5}"/>
              </a:ext>
            </a:extLst>
          </p:cNvPr>
          <p:cNvSpPr txBox="1"/>
          <p:nvPr/>
        </p:nvSpPr>
        <p:spPr>
          <a:xfrm>
            <a:off x="7800964" y="2823016"/>
            <a:ext cx="4391034" cy="94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丰富的相机支持。</a:t>
            </a:r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Helvetica Neue Medium"/>
              </a:rPr>
              <a:t> </a:t>
            </a:r>
            <a:r>
              <a:rPr lang="zh-CN" altLang="en-US" dirty="0">
                <a:sym typeface="Helvetica Neue Medium"/>
              </a:rPr>
              <a:t>支持</a:t>
            </a:r>
            <a:r>
              <a:rPr lang="en-US" altLang="zh-CN" dirty="0" err="1">
                <a:sym typeface="Helvetica Neue Medium"/>
              </a:rPr>
              <a:t>HiKivision</a:t>
            </a:r>
            <a:r>
              <a:rPr lang="zh-CN" altLang="en-US" dirty="0">
                <a:sym typeface="Helvetica Neue Medium"/>
              </a:rPr>
              <a:t>、迈德威视等不同相机，同时提供二次开发的接口，可开发自定义功能。简易设置，无需打开第三方相机软件。可同时接入多个相机，多路任务推理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62F58E-9B17-475E-9A4C-AD8E45554F7D}"/>
              </a:ext>
            </a:extLst>
          </p:cNvPr>
          <p:cNvSpPr txBox="1"/>
          <p:nvPr/>
        </p:nvSpPr>
        <p:spPr>
          <a:xfrm>
            <a:off x="6684847" y="205715"/>
            <a:ext cx="5428589" cy="186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丰富的算法支持。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OCR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算法，检测算法，分类算法，分割算法等多种算法支持，可为生产制造的各个环节提供解决方案。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训练过程可视化。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产品具备自动参数调优、智能化数据分配等特性，用户无需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专业知识，只需进行简单参数配置，即可进行一键训模。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测试结果一目了然。</a:t>
            </a:r>
            <a:r>
              <a: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模型训练完成后即可进行模型测试，测试结果包含模型信息，测试指标和可视化图像，用户快速判断模型性能。</a:t>
            </a:r>
          </a:p>
        </p:txBody>
      </p:sp>
      <p:pic>
        <p:nvPicPr>
          <p:cNvPr id="15" name="图片 14" descr="效果图  盒子">
            <a:extLst>
              <a:ext uri="{FF2B5EF4-FFF2-40B4-BE49-F238E27FC236}">
                <a16:creationId xmlns:a16="http://schemas.microsoft.com/office/drawing/2014/main" id="{7957648A-6F4B-4E97-9BF7-EF75D352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296749"/>
            <a:ext cx="2846084" cy="14670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551A82-414B-4265-8965-3FFCC0AF5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34" b="98940" l="9091" r="88112">
                        <a14:foregroundMark x1="76923" y1="7774" x2="21678" y2="9541"/>
                        <a14:foregroundMark x1="70629" y1="3534" x2="64336" y2="4947"/>
                        <a14:foregroundMark x1="66434" y1="4594" x2="61538" y2="6007"/>
                        <a14:foregroundMark x1="34266" y1="45583" x2="37762" y2="87986"/>
                        <a14:foregroundMark x1="37762" y1="87986" x2="69930" y2="46290"/>
                        <a14:foregroundMark x1="69930" y1="46290" x2="43357" y2="71731"/>
                        <a14:foregroundMark x1="71329" y1="48410" x2="60839" y2="94700"/>
                        <a14:foregroundMark x1="60839" y1="94700" x2="65035" y2="87633"/>
                        <a14:foregroundMark x1="73427" y1="98940" x2="25175" y2="97880"/>
                        <a14:foregroundMark x1="63636" y1="44876" x2="42657" y2="55477"/>
                        <a14:foregroundMark x1="42657" y1="55124" x2="25175" y2="57951"/>
                        <a14:foregroundMark x1="45455" y1="47350" x2="20979" y2="46643"/>
                        <a14:foregroundMark x1="34965" y1="56184" x2="24476" y2="55830"/>
                        <a14:foregroundMark x1="61538" y1="47703" x2="76224" y2="48763"/>
                        <a14:foregroundMark x1="65734" y1="48057" x2="77622" y2="47703"/>
                        <a14:foregroundMark x1="79720" y1="47703" x2="79720" y2="47703"/>
                        <a14:foregroundMark x1="86014" y1="38163" x2="45455" y2="26502"/>
                        <a14:foregroundMark x1="70629" y1="35689" x2="20280" y2="32509"/>
                        <a14:foregroundMark x1="56643" y1="17668" x2="63636" y2="19435"/>
                        <a14:foregroundMark x1="69231" y1="24028" x2="69231" y2="24028"/>
                        <a14:foregroundMark x1="64336" y1="27562" x2="64336" y2="27562"/>
                        <a14:foregroundMark x1="71329" y1="25088" x2="71329" y2="25088"/>
                        <a14:foregroundMark x1="67832" y1="28622" x2="67832" y2="28622"/>
                        <a14:foregroundMark x1="66434" y1="24028" x2="66434" y2="24028"/>
                        <a14:foregroundMark x1="62937" y1="26148" x2="62937" y2="26148"/>
                        <a14:foregroundMark x1="60839" y1="30742" x2="62937" y2="30035"/>
                        <a14:foregroundMark x1="65734" y1="29329" x2="61538" y2="30035"/>
                        <a14:foregroundMark x1="67133" y1="26855" x2="65734" y2="26502"/>
                        <a14:foregroundMark x1="69231" y1="25442" x2="62238" y2="24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7524" y="2697907"/>
            <a:ext cx="513440" cy="1016812"/>
          </a:xfrm>
          <a:prstGeom prst="rect">
            <a:avLst/>
          </a:prstGeom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4B318A4E-52FA-4569-9BE0-9ED18DD97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9" b="97222" l="9859" r="89940">
                        <a14:foregroundMark x1="36419" y1="80342" x2="36419" y2="80342"/>
                        <a14:foregroundMark x1="58350" y1="72650" x2="58350" y2="72650"/>
                        <a14:foregroundMark x1="64386" y1="58120" x2="64386" y2="58120"/>
                        <a14:foregroundMark x1="42857" y1="42521" x2="31590" y2="76923"/>
                        <a14:foregroundMark x1="60161" y1="56197" x2="60161" y2="56197"/>
                        <a14:foregroundMark x1="70221" y1="48932" x2="70221" y2="48932"/>
                        <a14:foregroundMark x1="70221" y1="48932" x2="70221" y2="48932"/>
                        <a14:foregroundMark x1="66197" y1="48932" x2="52515" y2="76496"/>
                        <a14:foregroundMark x1="33400" y1="83761" x2="28773" y2="79274"/>
                        <a14:foregroundMark x1="41449" y1="92949" x2="46076" y2="97222"/>
                        <a14:foregroundMark x1="10463" y1="34402" x2="10463" y2="42521"/>
                        <a14:foregroundMark x1="89738" y1="20726" x2="89336" y2="66667"/>
                        <a14:foregroundMark x1="58350" y1="56197" x2="66197" y2="60470"/>
                        <a14:foregroundMark x1="61972" y1="54701" x2="51509" y2="67308"/>
                        <a14:foregroundMark x1="50704" y1="81197" x2="66197" y2="7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826">
            <a:off x="8064935" y="4935488"/>
            <a:ext cx="1509294" cy="13478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C49732-83D9-4AC5-8B90-DAB3A24141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56" t="10141"/>
          <a:stretch/>
        </p:blipFill>
        <p:spPr>
          <a:xfrm>
            <a:off x="5372085" y="647118"/>
            <a:ext cx="1153311" cy="594723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0BCECCB4-2BD3-4847-B246-F1BE7AAE67BB}"/>
              </a:ext>
            </a:extLst>
          </p:cNvPr>
          <p:cNvSpPr/>
          <p:nvPr/>
        </p:nvSpPr>
        <p:spPr>
          <a:xfrm>
            <a:off x="1704992" y="733373"/>
            <a:ext cx="2140610" cy="34451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72B6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设备介绍</a:t>
            </a:r>
          </a:p>
        </p:txBody>
      </p:sp>
      <p:cxnSp>
        <p:nvCxnSpPr>
          <p:cNvPr id="65" name="连接符: 肘形 19">
            <a:extLst>
              <a:ext uri="{FF2B5EF4-FFF2-40B4-BE49-F238E27FC236}">
                <a16:creationId xmlns:a16="http://schemas.microsoft.com/office/drawing/2014/main" id="{774F1ED6-3787-4BF8-8617-2988AF96B379}"/>
              </a:ext>
            </a:extLst>
          </p:cNvPr>
          <p:cNvCxnSpPr>
            <a:cxnSpLocks/>
          </p:cNvCxnSpPr>
          <p:nvPr/>
        </p:nvCxnSpPr>
        <p:spPr>
          <a:xfrm flipV="1">
            <a:off x="5152657" y="5509279"/>
            <a:ext cx="2559328" cy="37806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19">
            <a:extLst>
              <a:ext uri="{FF2B5EF4-FFF2-40B4-BE49-F238E27FC236}">
                <a16:creationId xmlns:a16="http://schemas.microsoft.com/office/drawing/2014/main" id="{C0FAFC8F-BDDA-4871-B64D-7869A9D43F2C}"/>
              </a:ext>
            </a:extLst>
          </p:cNvPr>
          <p:cNvCxnSpPr>
            <a:cxnSpLocks/>
          </p:cNvCxnSpPr>
          <p:nvPr/>
        </p:nvCxnSpPr>
        <p:spPr>
          <a:xfrm>
            <a:off x="5280419" y="3438955"/>
            <a:ext cx="1597234" cy="441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19">
            <a:extLst>
              <a:ext uri="{FF2B5EF4-FFF2-40B4-BE49-F238E27FC236}">
                <a16:creationId xmlns:a16="http://schemas.microsoft.com/office/drawing/2014/main" id="{2F215935-7CBE-4E9E-B6B9-104462C4F214}"/>
              </a:ext>
            </a:extLst>
          </p:cNvPr>
          <p:cNvCxnSpPr>
            <a:cxnSpLocks/>
          </p:cNvCxnSpPr>
          <p:nvPr/>
        </p:nvCxnSpPr>
        <p:spPr>
          <a:xfrm flipV="1">
            <a:off x="3252365" y="960487"/>
            <a:ext cx="1716241" cy="8018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CB9820-6E06-46C7-A614-A38880E7ECFB}"/>
              </a:ext>
            </a:extLst>
          </p:cNvPr>
          <p:cNvSpPr/>
          <p:nvPr/>
        </p:nvSpPr>
        <p:spPr>
          <a:xfrm>
            <a:off x="361949" y="870224"/>
            <a:ext cx="11468101" cy="3136373"/>
          </a:xfrm>
          <a:prstGeom prst="rect">
            <a:avLst/>
          </a:prstGeom>
          <a:gradFill>
            <a:gsLst>
              <a:gs pos="65000">
                <a:srgbClr val="FFFFFF">
                  <a:lumMod val="40000"/>
                  <a:lumOff val="60000"/>
                </a:srgbClr>
              </a:gs>
              <a:gs pos="100000">
                <a:srgbClr val="FFFFFF">
                  <a:alpha val="0"/>
                </a:srgbClr>
              </a:gs>
              <a:gs pos="0">
                <a:srgbClr val="FAD6D1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90">
            <a:extLst>
              <a:ext uri="{FF2B5EF4-FFF2-40B4-BE49-F238E27FC236}">
                <a16:creationId xmlns:a16="http://schemas.microsoft.com/office/drawing/2014/main" id="{5638D47F-C059-4429-BE59-E90236B1C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3" b="96044" l="3337" r="96455">
                        <a14:foregroundMark x1="8759" y1="58390" x2="8759" y2="58390"/>
                        <a14:foregroundMark x1="6778" y1="70668" x2="15850" y2="88677"/>
                        <a14:foregroundMark x1="15850" y1="88677" x2="20229" y2="91405"/>
                        <a14:foregroundMark x1="19917" y1="96180" x2="19917" y2="96180"/>
                        <a14:foregroundMark x1="5839" y1="83492" x2="3337" y2="77763"/>
                        <a14:foregroundMark x1="43379" y1="66303" x2="49114" y2="56889"/>
                        <a14:foregroundMark x1="49114" y1="56889" x2="55266" y2="52524"/>
                        <a14:foregroundMark x1="67258" y1="46794" x2="73410" y2="41064"/>
                        <a14:foregroundMark x1="73410" y1="41064" x2="79353" y2="39018"/>
                        <a14:foregroundMark x1="85089" y1="20191" x2="92909" y2="34652"/>
                        <a14:foregroundMark x1="89572" y1="18827" x2="92701" y2="27422"/>
                        <a14:foregroundMark x1="96142" y1="31787" x2="96455" y2="35880"/>
                        <a14:foregroundMark x1="66215" y1="8186" x2="68196" y2="15143"/>
                        <a14:foregroundMark x1="72680" y1="8322" x2="67362" y2="12278"/>
                        <a14:foregroundMark x1="72993" y1="7913" x2="73931" y2="8186"/>
                        <a14:foregroundMark x1="51721" y1="30014" x2="60897" y2="30150"/>
                        <a14:foregroundMark x1="60897" y1="30150" x2="61210" y2="30014"/>
                        <a14:foregroundMark x1="11262" y1="58254" x2="11262" y2="58254"/>
                        <a14:foregroundMark x1="9489" y1="57026" x2="9489" y2="57026"/>
                        <a14:foregroundMark x1="8759" y1="60846" x2="8759" y2="60846"/>
                        <a14:foregroundMark x1="8863" y1="59345" x2="8863" y2="65075"/>
                        <a14:foregroundMark x1="8655" y1="58390" x2="8759" y2="58799"/>
                        <a14:foregroundMark x1="8759" y1="65348" x2="8863" y2="66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8" y="4240937"/>
            <a:ext cx="3070200" cy="2283006"/>
          </a:xfrm>
          <a:prstGeom prst="rect">
            <a:avLst/>
          </a:prstGeom>
        </p:spPr>
      </p:pic>
      <p:sp>
        <p:nvSpPr>
          <p:cNvPr id="13" name="文本框 93">
            <a:extLst>
              <a:ext uri="{FF2B5EF4-FFF2-40B4-BE49-F238E27FC236}">
                <a16:creationId xmlns:a16="http://schemas.microsoft.com/office/drawing/2014/main" id="{B48DAD8F-FCB2-4EFC-B38C-5B44438F000E}"/>
              </a:ext>
            </a:extLst>
          </p:cNvPr>
          <p:cNvSpPr txBox="1"/>
          <p:nvPr/>
        </p:nvSpPr>
        <p:spPr>
          <a:xfrm>
            <a:off x="8675991" y="3767388"/>
            <a:ext cx="2825862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latin typeface="+mj-ea"/>
                <a:ea typeface="+mj-ea"/>
                <a:sym typeface="+mn-lt"/>
              </a:rPr>
              <a:t>兼容各类</a:t>
            </a:r>
            <a:r>
              <a:rPr lang="en-US" altLang="zh-CN" sz="1200" spc="100" dirty="0">
                <a:latin typeface="+mj-ea"/>
                <a:ea typeface="+mj-ea"/>
                <a:sym typeface="+mn-lt"/>
              </a:rPr>
              <a:t>PCB</a:t>
            </a:r>
            <a:r>
              <a:rPr lang="zh-CN" altLang="en-US" sz="1200" spc="100" dirty="0">
                <a:latin typeface="+mj-ea"/>
                <a:ea typeface="+mj-ea"/>
                <a:sym typeface="+mn-lt"/>
              </a:rPr>
              <a:t>板料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latin typeface="+mj-ea"/>
                <a:ea typeface="+mj-ea"/>
                <a:sym typeface="+mn-lt"/>
              </a:rPr>
              <a:t>兼容所有字符，准确率</a:t>
            </a:r>
            <a:r>
              <a:rPr lang="en-US" altLang="zh-CN" sz="1200" spc="100" dirty="0">
                <a:latin typeface="+mj-ea"/>
                <a:ea typeface="+mj-ea"/>
                <a:sym typeface="+mn-lt"/>
              </a:rPr>
              <a:t>&gt;99%</a:t>
            </a:r>
            <a:endParaRPr lang="zh-CN" altLang="en-US" sz="1200" spc="100" dirty="0">
              <a:latin typeface="+mj-ea"/>
              <a:ea typeface="+mj-ea"/>
              <a:sym typeface="+mn-lt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1200" spc="100" dirty="0">
                <a:latin typeface="+mj-ea"/>
                <a:ea typeface="+mj-ea"/>
                <a:sym typeface="+mn-lt"/>
              </a:rPr>
              <a:t>CT</a:t>
            </a:r>
            <a:r>
              <a:rPr lang="zh-CN" altLang="en-US" sz="1200" spc="100" dirty="0">
                <a:latin typeface="+mj-ea"/>
                <a:ea typeface="+mj-ea"/>
                <a:sym typeface="+mn-lt"/>
              </a:rPr>
              <a:t> </a:t>
            </a:r>
            <a:r>
              <a:rPr lang="en-US" altLang="zh-CN" sz="1200" spc="100" dirty="0">
                <a:latin typeface="+mj-ea"/>
                <a:ea typeface="+mj-ea"/>
                <a:sym typeface="+mn-lt"/>
              </a:rPr>
              <a:t>&lt;</a:t>
            </a:r>
            <a:r>
              <a:rPr lang="zh-CN" altLang="en-US" sz="1200" spc="100" dirty="0">
                <a:latin typeface="+mj-ea"/>
                <a:ea typeface="+mj-ea"/>
                <a:sym typeface="+mn-lt"/>
              </a:rPr>
              <a:t> </a:t>
            </a:r>
            <a:r>
              <a:rPr lang="en-US" altLang="zh-CN" sz="1200" spc="100" dirty="0">
                <a:latin typeface="+mj-ea"/>
                <a:ea typeface="+mj-ea"/>
                <a:sym typeface="+mn-lt"/>
              </a:rPr>
              <a:t>100ms/</a:t>
            </a:r>
            <a:r>
              <a:rPr lang="zh-CN" altLang="en-US" sz="1200" spc="100" dirty="0">
                <a:latin typeface="+mj-ea"/>
                <a:ea typeface="+mj-ea"/>
                <a:sym typeface="+mn-lt"/>
              </a:rPr>
              <a:t>片</a:t>
            </a:r>
            <a:endParaRPr lang="en-US" altLang="zh-CN" sz="1200" spc="100" dirty="0">
              <a:latin typeface="+mj-ea"/>
              <a:ea typeface="+mj-ea"/>
              <a:sym typeface="+mn-lt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latin typeface="+mj-ea"/>
                <a:ea typeface="+mj-ea"/>
                <a:sym typeface="+mn-lt"/>
              </a:rPr>
              <a:t>支持多种相机和光源</a:t>
            </a:r>
            <a:endParaRPr lang="en-US" altLang="zh-CN" sz="1200" spc="100" dirty="0">
              <a:latin typeface="+mj-ea"/>
              <a:ea typeface="+mj-ea"/>
              <a:sym typeface="+mn-lt"/>
            </a:endParaRPr>
          </a:p>
        </p:txBody>
      </p:sp>
      <p:pic>
        <p:nvPicPr>
          <p:cNvPr id="14" name="图片 94">
            <a:extLst>
              <a:ext uri="{FF2B5EF4-FFF2-40B4-BE49-F238E27FC236}">
                <a16:creationId xmlns:a16="http://schemas.microsoft.com/office/drawing/2014/main" id="{E12C95AE-310A-457E-8182-D25162F6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18989" y="2051118"/>
            <a:ext cx="1049814" cy="1146595"/>
          </a:xfrm>
          <a:prstGeom prst="rect">
            <a:avLst/>
          </a:prstGeom>
        </p:spPr>
      </p:pic>
      <p:grpSp>
        <p:nvGrpSpPr>
          <p:cNvPr id="15" name="组合 96">
            <a:extLst>
              <a:ext uri="{FF2B5EF4-FFF2-40B4-BE49-F238E27FC236}">
                <a16:creationId xmlns:a16="http://schemas.microsoft.com/office/drawing/2014/main" id="{433B0927-7E14-4F63-9FF8-19379E726199}"/>
              </a:ext>
            </a:extLst>
          </p:cNvPr>
          <p:cNvGrpSpPr/>
          <p:nvPr/>
        </p:nvGrpSpPr>
        <p:grpSpPr>
          <a:xfrm>
            <a:off x="5473611" y="2334802"/>
            <a:ext cx="3020604" cy="573927"/>
            <a:chOff x="3302336" y="1766531"/>
            <a:chExt cx="3329863" cy="573927"/>
          </a:xfrm>
        </p:grpSpPr>
        <p:sp>
          <p:nvSpPr>
            <p:cNvPr id="16" name="矩形: 圆角 101">
              <a:extLst>
                <a:ext uri="{FF2B5EF4-FFF2-40B4-BE49-F238E27FC236}">
                  <a16:creationId xmlns:a16="http://schemas.microsoft.com/office/drawing/2014/main" id="{1119927C-5323-4AC9-A7F6-9697C34EBF37}"/>
                </a:ext>
              </a:extLst>
            </p:cNvPr>
            <p:cNvSpPr/>
            <p:nvPr/>
          </p:nvSpPr>
          <p:spPr>
            <a:xfrm>
              <a:off x="3302336" y="1766531"/>
              <a:ext cx="3329863" cy="573927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100" dirty="0">
                <a:latin typeface="+mj-ea"/>
                <a:ea typeface="+mj-ea"/>
              </a:endParaRPr>
            </a:p>
          </p:txBody>
        </p:sp>
        <p:pic>
          <p:nvPicPr>
            <p:cNvPr id="17" name="图片 97">
              <a:extLst>
                <a:ext uri="{FF2B5EF4-FFF2-40B4-BE49-F238E27FC236}">
                  <a16:creationId xmlns:a16="http://schemas.microsoft.com/office/drawing/2014/main" id="{09CEE360-6164-4C83-BDCC-15989130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219" y="1820521"/>
              <a:ext cx="723458" cy="454264"/>
            </a:xfrm>
            <a:prstGeom prst="rect">
              <a:avLst/>
            </a:prstGeom>
          </p:spPr>
        </p:pic>
        <p:pic>
          <p:nvPicPr>
            <p:cNvPr id="18" name="图片 98">
              <a:extLst>
                <a:ext uri="{FF2B5EF4-FFF2-40B4-BE49-F238E27FC236}">
                  <a16:creationId xmlns:a16="http://schemas.microsoft.com/office/drawing/2014/main" id="{91A8156E-D04F-4749-9E50-46A2BCCE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4285" y="1820521"/>
              <a:ext cx="827570" cy="454264"/>
            </a:xfrm>
            <a:prstGeom prst="rect">
              <a:avLst/>
            </a:prstGeom>
          </p:spPr>
        </p:pic>
        <p:pic>
          <p:nvPicPr>
            <p:cNvPr id="19" name="图片 99">
              <a:extLst>
                <a:ext uri="{FF2B5EF4-FFF2-40B4-BE49-F238E27FC236}">
                  <a16:creationId xmlns:a16="http://schemas.microsoft.com/office/drawing/2014/main" id="{27E0673F-302F-41E0-98AD-37B36BFC6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4463" y="1820521"/>
              <a:ext cx="625777" cy="438755"/>
            </a:xfrm>
            <a:prstGeom prst="rect">
              <a:avLst/>
            </a:prstGeom>
          </p:spPr>
        </p:pic>
        <p:pic>
          <p:nvPicPr>
            <p:cNvPr id="20" name="图片 100">
              <a:extLst>
                <a:ext uri="{FF2B5EF4-FFF2-40B4-BE49-F238E27FC236}">
                  <a16:creationId xmlns:a16="http://schemas.microsoft.com/office/drawing/2014/main" id="{CCD085DF-1792-4CC6-A2EC-1833847A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6968" y="1826637"/>
              <a:ext cx="654794" cy="419265"/>
            </a:xfrm>
            <a:prstGeom prst="rect">
              <a:avLst/>
            </a:prstGeom>
          </p:spPr>
        </p:pic>
      </p:grpSp>
      <p:sp>
        <p:nvSpPr>
          <p:cNvPr id="27" name="矩形: 圆角 119">
            <a:extLst>
              <a:ext uri="{FF2B5EF4-FFF2-40B4-BE49-F238E27FC236}">
                <a16:creationId xmlns:a16="http://schemas.microsoft.com/office/drawing/2014/main" id="{2677E8BC-B85A-44F0-AFE2-EEAB3727086F}"/>
              </a:ext>
            </a:extLst>
          </p:cNvPr>
          <p:cNvSpPr/>
          <p:nvPr/>
        </p:nvSpPr>
        <p:spPr>
          <a:xfrm>
            <a:off x="6152513" y="2034917"/>
            <a:ext cx="1761836" cy="16645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rgbClr val="043E6F"/>
                </a:solidFill>
                <a:latin typeface="+mj-ea"/>
                <a:ea typeface="+mj-ea"/>
              </a:rPr>
              <a:t>检测项：料号</a:t>
            </a:r>
            <a:r>
              <a:rPr lang="en-US" altLang="zh-CN" sz="1200" b="1" spc="100" dirty="0">
                <a:solidFill>
                  <a:srgbClr val="043E6F"/>
                </a:solidFill>
                <a:latin typeface="+mj-ea"/>
                <a:ea typeface="+mj-ea"/>
              </a:rPr>
              <a:t>/</a:t>
            </a:r>
            <a:r>
              <a:rPr lang="zh-CN" altLang="en-US" sz="1200" b="1" spc="100" dirty="0">
                <a:solidFill>
                  <a:srgbClr val="043E6F"/>
                </a:solidFill>
                <a:latin typeface="+mj-ea"/>
                <a:ea typeface="+mj-ea"/>
              </a:rPr>
              <a:t>日期</a:t>
            </a:r>
          </a:p>
        </p:txBody>
      </p:sp>
      <p:pic>
        <p:nvPicPr>
          <p:cNvPr id="30" name="图片 129">
            <a:extLst>
              <a:ext uri="{FF2B5EF4-FFF2-40B4-BE49-F238E27FC236}">
                <a16:creationId xmlns:a16="http://schemas.microsoft.com/office/drawing/2014/main" id="{B127B481-F68C-49DE-A4C2-26D4BE6FAF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02" b="92593" l="5421" r="96449">
                        <a14:foregroundMark x1="16636" y1="43305" x2="16636" y2="43305"/>
                        <a14:foregroundMark x1="5421" y1="48718" x2="25981" y2="88034"/>
                        <a14:foregroundMark x1="25981" y1="88034" x2="31776" y2="94302"/>
                        <a14:foregroundMark x1="31776" y1="94302" x2="39813" y2="94017"/>
                        <a14:foregroundMark x1="39813" y1="94017" x2="40187" y2="92593"/>
                        <a14:foregroundMark x1="5421" y1="50997" x2="5421" y2="50997"/>
                        <a14:foregroundMark x1="93271" y1="27066" x2="94206" y2="68946"/>
                        <a14:foregroundMark x1="94206" y1="68946" x2="93645" y2="71795"/>
                        <a14:foregroundMark x1="80935" y1="9972" x2="80935" y2="9972"/>
                        <a14:foregroundMark x1="60187" y1="9402" x2="60187" y2="9402"/>
                        <a14:foregroundMark x1="80561" y1="9402" x2="80561" y2="9402"/>
                        <a14:foregroundMark x1="95514" y1="78917" x2="95514" y2="78917"/>
                        <a14:foregroundMark x1="95888" y1="74074" x2="95888" y2="74074"/>
                        <a14:foregroundMark x1="96075" y1="76638" x2="96075" y2="76638"/>
                        <a14:foregroundMark x1="96449" y1="73504" x2="96449" y2="76353"/>
                        <a14:foregroundMark x1="91963" y1="72934" x2="95140" y2="75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528" y="2079641"/>
            <a:ext cx="1730212" cy="1135149"/>
          </a:xfrm>
          <a:prstGeom prst="rect">
            <a:avLst/>
          </a:prstGeom>
        </p:spPr>
      </p:pic>
      <p:sp>
        <p:nvSpPr>
          <p:cNvPr id="31" name="文本框 130">
            <a:extLst>
              <a:ext uri="{FF2B5EF4-FFF2-40B4-BE49-F238E27FC236}">
                <a16:creationId xmlns:a16="http://schemas.microsoft.com/office/drawing/2014/main" id="{FFCFDE92-8F86-41FD-817D-FF83B0022DDE}"/>
              </a:ext>
            </a:extLst>
          </p:cNvPr>
          <p:cNvSpPr txBox="1"/>
          <p:nvPr/>
        </p:nvSpPr>
        <p:spPr>
          <a:xfrm>
            <a:off x="4503485" y="2212804"/>
            <a:ext cx="88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accent1"/>
                </a:solidFill>
                <a:latin typeface="+mj-ea"/>
                <a:ea typeface="+mj-ea"/>
              </a:rPr>
              <a:t>AI</a:t>
            </a:r>
            <a:r>
              <a:rPr lang="zh-CN" altLang="en-US" sz="1400" spc="100" dirty="0">
                <a:solidFill>
                  <a:schemeClr val="accent1"/>
                </a:solidFill>
                <a:latin typeface="+mj-ea"/>
                <a:ea typeface="+mj-ea"/>
              </a:rPr>
              <a:t>推理</a:t>
            </a:r>
          </a:p>
        </p:txBody>
      </p:sp>
      <p:sp>
        <p:nvSpPr>
          <p:cNvPr id="32" name="文本框 153">
            <a:extLst>
              <a:ext uri="{FF2B5EF4-FFF2-40B4-BE49-F238E27FC236}">
                <a16:creationId xmlns:a16="http://schemas.microsoft.com/office/drawing/2014/main" id="{AF5615B1-FEF7-4957-B80A-D40DB1E1F9AF}"/>
              </a:ext>
            </a:extLst>
          </p:cNvPr>
          <p:cNvSpPr txBox="1"/>
          <p:nvPr/>
        </p:nvSpPr>
        <p:spPr>
          <a:xfrm>
            <a:off x="9999930" y="3089942"/>
            <a:ext cx="135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043E6F"/>
                </a:solidFill>
                <a:latin typeface="+mj-ea"/>
                <a:ea typeface="+mj-ea"/>
                <a:cs typeface="Times New Roman" panose="02020603050405020304" pitchFamily="18" charset="0"/>
              </a:rPr>
              <a:t>按类分拣</a:t>
            </a:r>
          </a:p>
        </p:txBody>
      </p:sp>
      <p:cxnSp>
        <p:nvCxnSpPr>
          <p:cNvPr id="33" name="直接箭头连接符 4">
            <a:extLst>
              <a:ext uri="{FF2B5EF4-FFF2-40B4-BE49-F238E27FC236}">
                <a16:creationId xmlns:a16="http://schemas.microsoft.com/office/drawing/2014/main" id="{722A2F7C-CBFC-4838-A993-C854F0338865}"/>
              </a:ext>
            </a:extLst>
          </p:cNvPr>
          <p:cNvCxnSpPr>
            <a:cxnSpLocks/>
          </p:cNvCxnSpPr>
          <p:nvPr/>
        </p:nvCxnSpPr>
        <p:spPr>
          <a:xfrm>
            <a:off x="2228161" y="2620774"/>
            <a:ext cx="809246" cy="364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5">
            <a:extLst>
              <a:ext uri="{FF2B5EF4-FFF2-40B4-BE49-F238E27FC236}">
                <a16:creationId xmlns:a16="http://schemas.microsoft.com/office/drawing/2014/main" id="{0FAFA328-4182-4AD5-AC07-79CDAB82B872}"/>
              </a:ext>
            </a:extLst>
          </p:cNvPr>
          <p:cNvSpPr txBox="1"/>
          <p:nvPr/>
        </p:nvSpPr>
        <p:spPr>
          <a:xfrm>
            <a:off x="2171294" y="2183566"/>
            <a:ext cx="972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00" dirty="0">
                <a:solidFill>
                  <a:schemeClr val="accent1"/>
                </a:solidFill>
                <a:latin typeface="+mj-ea"/>
                <a:ea typeface="+mj-ea"/>
              </a:rPr>
              <a:t>上料拍照</a:t>
            </a:r>
          </a:p>
        </p:txBody>
      </p:sp>
      <p:cxnSp>
        <p:nvCxnSpPr>
          <p:cNvPr id="35" name="直接箭头连接符 157">
            <a:extLst>
              <a:ext uri="{FF2B5EF4-FFF2-40B4-BE49-F238E27FC236}">
                <a16:creationId xmlns:a16="http://schemas.microsoft.com/office/drawing/2014/main" id="{C2712E4E-7217-4FD1-BAE4-F88E46EC57AC}"/>
              </a:ext>
            </a:extLst>
          </p:cNvPr>
          <p:cNvCxnSpPr>
            <a:cxnSpLocks/>
          </p:cNvCxnSpPr>
          <p:nvPr/>
        </p:nvCxnSpPr>
        <p:spPr>
          <a:xfrm>
            <a:off x="4429799" y="2613846"/>
            <a:ext cx="910919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162">
            <a:extLst>
              <a:ext uri="{FF2B5EF4-FFF2-40B4-BE49-F238E27FC236}">
                <a16:creationId xmlns:a16="http://schemas.microsoft.com/office/drawing/2014/main" id="{2C8C5917-445D-4FA4-B6EB-A5F088F196BA}"/>
              </a:ext>
            </a:extLst>
          </p:cNvPr>
          <p:cNvCxnSpPr>
            <a:cxnSpLocks/>
          </p:cNvCxnSpPr>
          <p:nvPr/>
        </p:nvCxnSpPr>
        <p:spPr>
          <a:xfrm>
            <a:off x="8604450" y="2613846"/>
            <a:ext cx="1084489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63">
            <a:extLst>
              <a:ext uri="{FF2B5EF4-FFF2-40B4-BE49-F238E27FC236}">
                <a16:creationId xmlns:a16="http://schemas.microsoft.com/office/drawing/2014/main" id="{9A2A3621-D768-4A57-981E-8E89300E9BB9}"/>
              </a:ext>
            </a:extLst>
          </p:cNvPr>
          <p:cNvSpPr txBox="1"/>
          <p:nvPr/>
        </p:nvSpPr>
        <p:spPr>
          <a:xfrm>
            <a:off x="8675991" y="2188314"/>
            <a:ext cx="115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00" dirty="0">
                <a:solidFill>
                  <a:schemeClr val="accent1"/>
                </a:solidFill>
                <a:latin typeface="+mj-ea"/>
                <a:ea typeface="+mj-ea"/>
              </a:rPr>
              <a:t>检测结果</a:t>
            </a:r>
          </a:p>
        </p:txBody>
      </p:sp>
      <p:cxnSp>
        <p:nvCxnSpPr>
          <p:cNvPr id="38" name="连接符: 肘形 19">
            <a:extLst>
              <a:ext uri="{FF2B5EF4-FFF2-40B4-BE49-F238E27FC236}">
                <a16:creationId xmlns:a16="http://schemas.microsoft.com/office/drawing/2014/main" id="{63F8ACFB-B625-4C6A-A536-5858E05433EE}"/>
              </a:ext>
            </a:extLst>
          </p:cNvPr>
          <p:cNvCxnSpPr>
            <a:cxnSpLocks/>
          </p:cNvCxnSpPr>
          <p:nvPr/>
        </p:nvCxnSpPr>
        <p:spPr>
          <a:xfrm flipV="1">
            <a:off x="4242064" y="3089942"/>
            <a:ext cx="2866303" cy="1652422"/>
          </a:xfrm>
          <a:prstGeom prst="bentConnector3">
            <a:avLst>
              <a:gd name="adj1" fmla="val 99967"/>
            </a:avLst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5">
            <a:extLst>
              <a:ext uri="{FF2B5EF4-FFF2-40B4-BE49-F238E27FC236}">
                <a16:creationId xmlns:a16="http://schemas.microsoft.com/office/drawing/2014/main" id="{6DC22B6D-5009-4182-9C66-678E73F6780D}"/>
              </a:ext>
            </a:extLst>
          </p:cNvPr>
          <p:cNvSpPr txBox="1"/>
          <p:nvPr/>
        </p:nvSpPr>
        <p:spPr>
          <a:xfrm>
            <a:off x="383255" y="1083143"/>
            <a:ext cx="215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解决方案分析</a:t>
            </a:r>
          </a:p>
        </p:txBody>
      </p:sp>
      <p:pic>
        <p:nvPicPr>
          <p:cNvPr id="40" name="Picture 61">
            <a:extLst>
              <a:ext uri="{FF2B5EF4-FFF2-40B4-BE49-F238E27FC236}">
                <a16:creationId xmlns:a16="http://schemas.microsoft.com/office/drawing/2014/main" id="{DC71FBD3-2D6F-4FAB-A655-E11C8E3BC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6196" y="1703033"/>
            <a:ext cx="1581387" cy="1287852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9ABF5EAF-8CF3-4932-84CF-D50EC1EE2BAD}"/>
              </a:ext>
            </a:extLst>
          </p:cNvPr>
          <p:cNvSpPr/>
          <p:nvPr/>
        </p:nvSpPr>
        <p:spPr>
          <a:xfrm>
            <a:off x="8381779" y="3551531"/>
            <a:ext cx="3330375" cy="1642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0BD97796-8298-413B-8693-F19B1EE5E5E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2203508"/>
              </p:ext>
            </p:extLst>
          </p:nvPr>
        </p:nvGraphicFramePr>
        <p:xfrm>
          <a:off x="8397465" y="5382440"/>
          <a:ext cx="3330375" cy="130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1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OCR</a:t>
                      </a:r>
                      <a:r>
                        <a:rPr lang="zh-CN" altLang="en-US" sz="1200" b="1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字符提取</a:t>
                      </a:r>
                      <a:endParaRPr lang="en-US" altLang="en-US" sz="1200" b="1" i="0" u="none" strike="noStrike" kern="120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u="none" strike="noStrike" kern="1200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sym typeface="Helvetica Neue Light"/>
                        </a:rPr>
                        <a:t>相机</a:t>
                      </a:r>
                      <a:endParaRPr lang="zh-CN" altLang="en-US" sz="12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1200W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，</a:t>
                      </a: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4024×3036</a:t>
                      </a:r>
                      <a:endParaRPr lang="en-US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镜头</a:t>
                      </a:r>
                      <a:endParaRPr lang="en-US" altLang="en-US" sz="12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8mm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，定焦，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光源</a:t>
                      </a:r>
                      <a:endParaRPr lang="en-US" altLang="en-US" sz="12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常亮条形光</a:t>
                      </a:r>
                      <a:endParaRPr lang="en-US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工作距离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50cm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5146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视野范围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2000</a:t>
                      </a: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mm*2000mm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检测效率</a:t>
                      </a:r>
                      <a:endParaRPr lang="en-US" altLang="en-US" sz="12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+mn-cs"/>
                        <a:sym typeface="Helvetica Neue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  <a:cs typeface="+mn-cs"/>
                          <a:sym typeface="Helvetica Neue Light"/>
                        </a:rPr>
                        <a:t>&lt;100ms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6488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3447;#404084;#72732;#16869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217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89af724-cf11-4608-9397-24ddc22e36d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7803479-b4ae-4ee8-94ca-7bdf3691efb6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E42C14"/>
    </a:accent1>
    <a:accent2>
      <a:srgbClr val="1F398D"/>
    </a:accent2>
    <a:accent3>
      <a:srgbClr val="628E7F"/>
    </a:accent3>
    <a:accent4>
      <a:srgbClr val="C994C2"/>
    </a:accent4>
    <a:accent5>
      <a:srgbClr val="EDA74C"/>
    </a:accent5>
    <a:accent6>
      <a:srgbClr val="FDB1B2"/>
    </a:accent6>
    <a:hlink>
      <a:srgbClr val="E42C1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12158</TotalTime>
  <Words>1353</Words>
  <Application>Microsoft Office PowerPoint</Application>
  <PresentationFormat>宽屏</PresentationFormat>
  <Paragraphs>174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Helvetica Neue Medium</vt:lpstr>
      <vt:lpstr>PingFang SC</vt:lpstr>
      <vt:lpstr>思源黑体 CN Light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等线</vt:lpstr>
      <vt:lpstr>思源黑体 CN Bold</vt:lpstr>
      <vt:lpstr>自定义设计方案</vt:lpstr>
      <vt:lpstr>PCB行业OCR解决方案</vt:lpstr>
      <vt:lpstr>PowerPoint 演示文稿</vt:lpstr>
      <vt:lpstr>AI 在 PCB制造各环节中的应用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坛 奕</cp:lastModifiedBy>
  <cp:revision>261</cp:revision>
  <dcterms:created xsi:type="dcterms:W3CDTF">2020-12-08T05:45:16Z</dcterms:created>
  <dcterms:modified xsi:type="dcterms:W3CDTF">2021-09-24T01:37:20Z</dcterms:modified>
  <cp:contentStatus/>
</cp:coreProperties>
</file>